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handoutMasterIdLst>
    <p:handoutMasterId r:id="rId47"/>
  </p:handoutMasterIdLst>
  <p:sldIdLst>
    <p:sldId id="256" r:id="rId2"/>
    <p:sldId id="334" r:id="rId3"/>
    <p:sldId id="374" r:id="rId4"/>
    <p:sldId id="356" r:id="rId5"/>
    <p:sldId id="357" r:id="rId6"/>
    <p:sldId id="257" r:id="rId7"/>
    <p:sldId id="341" r:id="rId8"/>
    <p:sldId id="319" r:id="rId9"/>
    <p:sldId id="294" r:id="rId10"/>
    <p:sldId id="298" r:id="rId11"/>
    <p:sldId id="343" r:id="rId12"/>
    <p:sldId id="299" r:id="rId13"/>
    <p:sldId id="315" r:id="rId14"/>
    <p:sldId id="378" r:id="rId15"/>
    <p:sldId id="310" r:id="rId16"/>
    <p:sldId id="347" r:id="rId17"/>
    <p:sldId id="338" r:id="rId18"/>
    <p:sldId id="348" r:id="rId19"/>
    <p:sldId id="346" r:id="rId20"/>
    <p:sldId id="337" r:id="rId21"/>
    <p:sldId id="349" r:id="rId22"/>
    <p:sldId id="353" r:id="rId23"/>
    <p:sldId id="355" r:id="rId24"/>
    <p:sldId id="354" r:id="rId25"/>
    <p:sldId id="350" r:id="rId26"/>
    <p:sldId id="326" r:id="rId27"/>
    <p:sldId id="379" r:id="rId28"/>
    <p:sldId id="373" r:id="rId29"/>
    <p:sldId id="358" r:id="rId30"/>
    <p:sldId id="370" r:id="rId31"/>
    <p:sldId id="376" r:id="rId32"/>
    <p:sldId id="372" r:id="rId33"/>
    <p:sldId id="375" r:id="rId34"/>
    <p:sldId id="380" r:id="rId35"/>
    <p:sldId id="359" r:id="rId36"/>
    <p:sldId id="361" r:id="rId37"/>
    <p:sldId id="362" r:id="rId38"/>
    <p:sldId id="363" r:id="rId39"/>
    <p:sldId id="369" r:id="rId40"/>
    <p:sldId id="365" r:id="rId41"/>
    <p:sldId id="364" r:id="rId42"/>
    <p:sldId id="367" r:id="rId43"/>
    <p:sldId id="368" r:id="rId44"/>
    <p:sldId id="360" r:id="rId45"/>
    <p:sldId id="307" r:id="rId4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15" autoAdjust="0"/>
  </p:normalViewPr>
  <p:slideViewPr>
    <p:cSldViewPr>
      <p:cViewPr varScale="1">
        <p:scale>
          <a:sx n="81" d="100"/>
          <a:sy n="81" d="100"/>
        </p:scale>
        <p:origin x="-1044" y="-90"/>
      </p:cViewPr>
      <p:guideLst>
        <p:guide orient="horz" pos="2160"/>
        <p:guide pos="2880"/>
      </p:guideLst>
    </p:cSldViewPr>
  </p:slideViewPr>
  <p:outlineViewPr>
    <p:cViewPr>
      <p:scale>
        <a:sx n="33" d="100"/>
        <a:sy n="33" d="100"/>
      </p:scale>
      <p:origin x="0" y="19518"/>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478CBA-5742-49FB-A9C2-E993A839D7E7}" type="doc">
      <dgm:prSet loTypeId="urn:microsoft.com/office/officeart/2005/8/layout/pyramid1" loCatId="pyramid" qsTypeId="urn:microsoft.com/office/officeart/2005/8/quickstyle/simple3" qsCatId="simple" csTypeId="urn:microsoft.com/office/officeart/2005/8/colors/colorful3" csCatId="colorful" phldr="1"/>
      <dgm:spPr/>
    </dgm:pt>
    <dgm:pt modelId="{95903475-8C39-4D4D-9709-8A922C7F753A}">
      <dgm:prSet phldrT="[Text]"/>
      <dgm:spPr/>
      <dgm:t>
        <a:bodyPr/>
        <a:lstStyle/>
        <a:p>
          <a:r>
            <a:rPr lang="en-US" dirty="0" smtClean="0"/>
            <a:t>Unsafe behavior that is both </a:t>
          </a:r>
          <a:r>
            <a:rPr lang="en-US" i="1" dirty="0" smtClean="0"/>
            <a:t>frequent</a:t>
          </a:r>
          <a:r>
            <a:rPr lang="en-US" dirty="0" smtClean="0"/>
            <a:t> and </a:t>
          </a:r>
          <a:r>
            <a:rPr lang="en-US" i="1" dirty="0" smtClean="0"/>
            <a:t>intense, or so intense it is alarming</a:t>
          </a:r>
          <a:r>
            <a:rPr lang="en-US" dirty="0" smtClean="0"/>
            <a:t>; biting, bolting, aggression to self or others with intent to harm or maim, extreme truancy, safe schools violation</a:t>
          </a:r>
          <a:endParaRPr lang="en-US" dirty="0"/>
        </a:p>
      </dgm:t>
    </dgm:pt>
    <dgm:pt modelId="{334D985C-0076-4F49-B0F8-72C1397954A1}" type="parTrans" cxnId="{FC55818A-5D6D-4FD9-8FC0-5FA346D221C7}">
      <dgm:prSet/>
      <dgm:spPr/>
      <dgm:t>
        <a:bodyPr/>
        <a:lstStyle/>
        <a:p>
          <a:endParaRPr lang="en-US"/>
        </a:p>
      </dgm:t>
    </dgm:pt>
    <dgm:pt modelId="{1E5C74A7-DC56-46F8-8B20-1D0795AB7AE4}" type="sibTrans" cxnId="{FC55818A-5D6D-4FD9-8FC0-5FA346D221C7}">
      <dgm:prSet/>
      <dgm:spPr/>
      <dgm:t>
        <a:bodyPr/>
        <a:lstStyle/>
        <a:p>
          <a:endParaRPr lang="en-US"/>
        </a:p>
      </dgm:t>
    </dgm:pt>
    <dgm:pt modelId="{DB9CB1CB-E709-46F5-8239-8706E022D3B5}">
      <dgm:prSet phldrT="[Text]"/>
      <dgm:spPr/>
      <dgm:t>
        <a:bodyPr/>
        <a:lstStyle/>
        <a:p>
          <a:r>
            <a:rPr lang="en-US" dirty="0" smtClean="0"/>
            <a:t>Consistent non-compliance, office referrals for defiance in classroom, possibly fighting at school, truancy, and many other behaviors that are time-consuming and can be resistant to short-term change or intervention.</a:t>
          </a:r>
          <a:endParaRPr lang="en-US" dirty="0"/>
        </a:p>
      </dgm:t>
    </dgm:pt>
    <dgm:pt modelId="{200EAB32-A24A-437A-B9ED-62E532E5E185}" type="parTrans" cxnId="{6A80CB90-4C99-43EF-A286-06F389E7B1A6}">
      <dgm:prSet/>
      <dgm:spPr/>
      <dgm:t>
        <a:bodyPr/>
        <a:lstStyle/>
        <a:p>
          <a:endParaRPr lang="en-US"/>
        </a:p>
      </dgm:t>
    </dgm:pt>
    <dgm:pt modelId="{6F7F1D0F-73EF-4D63-9BDA-39283601F00B}" type="sibTrans" cxnId="{6A80CB90-4C99-43EF-A286-06F389E7B1A6}">
      <dgm:prSet/>
      <dgm:spPr/>
      <dgm:t>
        <a:bodyPr/>
        <a:lstStyle/>
        <a:p>
          <a:endParaRPr lang="en-US"/>
        </a:p>
      </dgm:t>
    </dgm:pt>
    <dgm:pt modelId="{C0BC7434-D4BF-454C-90DB-4B7F58A2E1B0}">
      <dgm:prSet phldrT="[Text]"/>
      <dgm:spPr/>
      <dgm:t>
        <a:bodyPr/>
        <a:lstStyle/>
        <a:p>
          <a:r>
            <a:rPr lang="en-US" dirty="0" smtClean="0"/>
            <a:t>Lack of work completion, tardy to school, occasional disrespect in the classroom or to authority figures, displays of temper that are over relatively quickly, peer to peer issues, and other behavior that is generally expected for the age, but can be occasionally disruptive.</a:t>
          </a:r>
          <a:endParaRPr lang="en-US" dirty="0"/>
        </a:p>
      </dgm:t>
    </dgm:pt>
    <dgm:pt modelId="{8C1A0737-12EB-4429-81C0-C78694773A35}" type="parTrans" cxnId="{1F508BE2-F508-4D2D-AD9B-7F623CBE976A}">
      <dgm:prSet/>
      <dgm:spPr/>
      <dgm:t>
        <a:bodyPr/>
        <a:lstStyle/>
        <a:p>
          <a:endParaRPr lang="en-US"/>
        </a:p>
      </dgm:t>
    </dgm:pt>
    <dgm:pt modelId="{8129187A-6AB1-4912-B2B2-464F805F991F}" type="sibTrans" cxnId="{1F508BE2-F508-4D2D-AD9B-7F623CBE976A}">
      <dgm:prSet/>
      <dgm:spPr/>
      <dgm:t>
        <a:bodyPr/>
        <a:lstStyle/>
        <a:p>
          <a:endParaRPr lang="en-US"/>
        </a:p>
      </dgm:t>
    </dgm:pt>
    <dgm:pt modelId="{597263EC-D6EC-4806-8A78-A82B20E2454F}" type="pres">
      <dgm:prSet presAssocID="{7C478CBA-5742-49FB-A9C2-E993A839D7E7}" presName="Name0" presStyleCnt="0">
        <dgm:presLayoutVars>
          <dgm:dir/>
          <dgm:animLvl val="lvl"/>
          <dgm:resizeHandles val="exact"/>
        </dgm:presLayoutVars>
      </dgm:prSet>
      <dgm:spPr/>
    </dgm:pt>
    <dgm:pt modelId="{A8F5F1ED-4760-457D-99CB-C3A386FB9A0C}" type="pres">
      <dgm:prSet presAssocID="{95903475-8C39-4D4D-9709-8A922C7F753A}" presName="Name8" presStyleCnt="0"/>
      <dgm:spPr/>
    </dgm:pt>
    <dgm:pt modelId="{13A3348D-7F4C-403C-B5DD-7310E6A7DCFD}" type="pres">
      <dgm:prSet presAssocID="{95903475-8C39-4D4D-9709-8A922C7F753A}" presName="level" presStyleLbl="node1" presStyleIdx="0" presStyleCnt="3" custScaleX="108511">
        <dgm:presLayoutVars>
          <dgm:chMax val="1"/>
          <dgm:bulletEnabled val="1"/>
        </dgm:presLayoutVars>
      </dgm:prSet>
      <dgm:spPr/>
      <dgm:t>
        <a:bodyPr/>
        <a:lstStyle/>
        <a:p>
          <a:endParaRPr lang="en-US"/>
        </a:p>
      </dgm:t>
    </dgm:pt>
    <dgm:pt modelId="{C95AF368-D163-489E-A7D1-E319E631D212}" type="pres">
      <dgm:prSet presAssocID="{95903475-8C39-4D4D-9709-8A922C7F753A}" presName="levelTx" presStyleLbl="revTx" presStyleIdx="0" presStyleCnt="0">
        <dgm:presLayoutVars>
          <dgm:chMax val="1"/>
          <dgm:bulletEnabled val="1"/>
        </dgm:presLayoutVars>
      </dgm:prSet>
      <dgm:spPr/>
      <dgm:t>
        <a:bodyPr/>
        <a:lstStyle/>
        <a:p>
          <a:endParaRPr lang="en-US"/>
        </a:p>
      </dgm:t>
    </dgm:pt>
    <dgm:pt modelId="{E0DD5435-2C4A-45BC-AE5D-D137640798D9}" type="pres">
      <dgm:prSet presAssocID="{DB9CB1CB-E709-46F5-8239-8706E022D3B5}" presName="Name8" presStyleCnt="0"/>
      <dgm:spPr/>
    </dgm:pt>
    <dgm:pt modelId="{6A027E29-1C35-4762-AED2-4420FD079AEF}" type="pres">
      <dgm:prSet presAssocID="{DB9CB1CB-E709-46F5-8239-8706E022D3B5}" presName="level" presStyleLbl="node1" presStyleIdx="1" presStyleCnt="3" custScaleX="105319">
        <dgm:presLayoutVars>
          <dgm:chMax val="1"/>
          <dgm:bulletEnabled val="1"/>
        </dgm:presLayoutVars>
      </dgm:prSet>
      <dgm:spPr/>
      <dgm:t>
        <a:bodyPr/>
        <a:lstStyle/>
        <a:p>
          <a:endParaRPr lang="en-US"/>
        </a:p>
      </dgm:t>
    </dgm:pt>
    <dgm:pt modelId="{47329385-1CE3-466F-861E-330F59D412B4}" type="pres">
      <dgm:prSet presAssocID="{DB9CB1CB-E709-46F5-8239-8706E022D3B5}" presName="levelTx" presStyleLbl="revTx" presStyleIdx="0" presStyleCnt="0">
        <dgm:presLayoutVars>
          <dgm:chMax val="1"/>
          <dgm:bulletEnabled val="1"/>
        </dgm:presLayoutVars>
      </dgm:prSet>
      <dgm:spPr/>
      <dgm:t>
        <a:bodyPr/>
        <a:lstStyle/>
        <a:p>
          <a:endParaRPr lang="en-US"/>
        </a:p>
      </dgm:t>
    </dgm:pt>
    <dgm:pt modelId="{BF435D77-0E06-46ED-965D-F8D261300804}" type="pres">
      <dgm:prSet presAssocID="{C0BC7434-D4BF-454C-90DB-4B7F58A2E1B0}" presName="Name8" presStyleCnt="0"/>
      <dgm:spPr/>
    </dgm:pt>
    <dgm:pt modelId="{6C047DBE-6572-42E5-9D1F-604F5CA17AB5}" type="pres">
      <dgm:prSet presAssocID="{C0BC7434-D4BF-454C-90DB-4B7F58A2E1B0}" presName="level" presStyleLbl="node1" presStyleIdx="2" presStyleCnt="3">
        <dgm:presLayoutVars>
          <dgm:chMax val="1"/>
          <dgm:bulletEnabled val="1"/>
        </dgm:presLayoutVars>
      </dgm:prSet>
      <dgm:spPr/>
      <dgm:t>
        <a:bodyPr/>
        <a:lstStyle/>
        <a:p>
          <a:endParaRPr lang="en-US"/>
        </a:p>
      </dgm:t>
    </dgm:pt>
    <dgm:pt modelId="{FCB9BBFE-8024-419B-9671-29641B8B2370}" type="pres">
      <dgm:prSet presAssocID="{C0BC7434-D4BF-454C-90DB-4B7F58A2E1B0}" presName="levelTx" presStyleLbl="revTx" presStyleIdx="0" presStyleCnt="0">
        <dgm:presLayoutVars>
          <dgm:chMax val="1"/>
          <dgm:bulletEnabled val="1"/>
        </dgm:presLayoutVars>
      </dgm:prSet>
      <dgm:spPr/>
      <dgm:t>
        <a:bodyPr/>
        <a:lstStyle/>
        <a:p>
          <a:endParaRPr lang="en-US"/>
        </a:p>
      </dgm:t>
    </dgm:pt>
  </dgm:ptLst>
  <dgm:cxnLst>
    <dgm:cxn modelId="{4F399361-9F9E-426D-B35E-1C1FB50EC7F0}" type="presOf" srcId="{C0BC7434-D4BF-454C-90DB-4B7F58A2E1B0}" destId="{FCB9BBFE-8024-419B-9671-29641B8B2370}" srcOrd="1" destOrd="0" presId="urn:microsoft.com/office/officeart/2005/8/layout/pyramid1"/>
    <dgm:cxn modelId="{6A80CB90-4C99-43EF-A286-06F389E7B1A6}" srcId="{7C478CBA-5742-49FB-A9C2-E993A839D7E7}" destId="{DB9CB1CB-E709-46F5-8239-8706E022D3B5}" srcOrd="1" destOrd="0" parTransId="{200EAB32-A24A-437A-B9ED-62E532E5E185}" sibTransId="{6F7F1D0F-73EF-4D63-9BDA-39283601F00B}"/>
    <dgm:cxn modelId="{89E4AD94-7CE6-483C-930C-A403713A37FF}" type="presOf" srcId="{C0BC7434-D4BF-454C-90DB-4B7F58A2E1B0}" destId="{6C047DBE-6572-42E5-9D1F-604F5CA17AB5}" srcOrd="0" destOrd="0" presId="urn:microsoft.com/office/officeart/2005/8/layout/pyramid1"/>
    <dgm:cxn modelId="{6BA915BD-B672-471A-BB87-F666D438DD6E}" type="presOf" srcId="{95903475-8C39-4D4D-9709-8A922C7F753A}" destId="{C95AF368-D163-489E-A7D1-E319E631D212}" srcOrd="1" destOrd="0" presId="urn:microsoft.com/office/officeart/2005/8/layout/pyramid1"/>
    <dgm:cxn modelId="{FC55818A-5D6D-4FD9-8FC0-5FA346D221C7}" srcId="{7C478CBA-5742-49FB-A9C2-E993A839D7E7}" destId="{95903475-8C39-4D4D-9709-8A922C7F753A}" srcOrd="0" destOrd="0" parTransId="{334D985C-0076-4F49-B0F8-72C1397954A1}" sibTransId="{1E5C74A7-DC56-46F8-8B20-1D0795AB7AE4}"/>
    <dgm:cxn modelId="{12F92285-8A4A-4749-A4E7-1FFCF8441DA4}" type="presOf" srcId="{7C478CBA-5742-49FB-A9C2-E993A839D7E7}" destId="{597263EC-D6EC-4806-8A78-A82B20E2454F}" srcOrd="0" destOrd="0" presId="urn:microsoft.com/office/officeart/2005/8/layout/pyramid1"/>
    <dgm:cxn modelId="{A046696D-E4E6-4724-82FD-576B9EEFD137}" type="presOf" srcId="{DB9CB1CB-E709-46F5-8239-8706E022D3B5}" destId="{6A027E29-1C35-4762-AED2-4420FD079AEF}" srcOrd="0" destOrd="0" presId="urn:microsoft.com/office/officeart/2005/8/layout/pyramid1"/>
    <dgm:cxn modelId="{1F508BE2-F508-4D2D-AD9B-7F623CBE976A}" srcId="{7C478CBA-5742-49FB-A9C2-E993A839D7E7}" destId="{C0BC7434-D4BF-454C-90DB-4B7F58A2E1B0}" srcOrd="2" destOrd="0" parTransId="{8C1A0737-12EB-4429-81C0-C78694773A35}" sibTransId="{8129187A-6AB1-4912-B2B2-464F805F991F}"/>
    <dgm:cxn modelId="{FF010CEB-8529-46D0-9B8F-D1BB58303DD3}" type="presOf" srcId="{DB9CB1CB-E709-46F5-8239-8706E022D3B5}" destId="{47329385-1CE3-466F-861E-330F59D412B4}" srcOrd="1" destOrd="0" presId="urn:microsoft.com/office/officeart/2005/8/layout/pyramid1"/>
    <dgm:cxn modelId="{F14B65DD-6533-4ABA-B3C8-CA80E45811C4}" type="presOf" srcId="{95903475-8C39-4D4D-9709-8A922C7F753A}" destId="{13A3348D-7F4C-403C-B5DD-7310E6A7DCFD}" srcOrd="0" destOrd="0" presId="urn:microsoft.com/office/officeart/2005/8/layout/pyramid1"/>
    <dgm:cxn modelId="{A70DAB5C-C20C-434B-B2E7-0E43F86BF7E3}" type="presParOf" srcId="{597263EC-D6EC-4806-8A78-A82B20E2454F}" destId="{A8F5F1ED-4760-457D-99CB-C3A386FB9A0C}" srcOrd="0" destOrd="0" presId="urn:microsoft.com/office/officeart/2005/8/layout/pyramid1"/>
    <dgm:cxn modelId="{7F4113CF-2FA2-4440-9035-D78464BB865D}" type="presParOf" srcId="{A8F5F1ED-4760-457D-99CB-C3A386FB9A0C}" destId="{13A3348D-7F4C-403C-B5DD-7310E6A7DCFD}" srcOrd="0" destOrd="0" presId="urn:microsoft.com/office/officeart/2005/8/layout/pyramid1"/>
    <dgm:cxn modelId="{4C5C3EBE-11A5-4EF0-802E-76A009CDF73C}" type="presParOf" srcId="{A8F5F1ED-4760-457D-99CB-C3A386FB9A0C}" destId="{C95AF368-D163-489E-A7D1-E319E631D212}" srcOrd="1" destOrd="0" presId="urn:microsoft.com/office/officeart/2005/8/layout/pyramid1"/>
    <dgm:cxn modelId="{790F2443-366C-4AED-8E35-32A2776FBB5E}" type="presParOf" srcId="{597263EC-D6EC-4806-8A78-A82B20E2454F}" destId="{E0DD5435-2C4A-45BC-AE5D-D137640798D9}" srcOrd="1" destOrd="0" presId="urn:microsoft.com/office/officeart/2005/8/layout/pyramid1"/>
    <dgm:cxn modelId="{DE8130B0-4CF2-4427-8A04-6C32BAE0AD93}" type="presParOf" srcId="{E0DD5435-2C4A-45BC-AE5D-D137640798D9}" destId="{6A027E29-1C35-4762-AED2-4420FD079AEF}" srcOrd="0" destOrd="0" presId="urn:microsoft.com/office/officeart/2005/8/layout/pyramid1"/>
    <dgm:cxn modelId="{E863C0EB-CA87-4CBB-B430-9FE8D89616E4}" type="presParOf" srcId="{E0DD5435-2C4A-45BC-AE5D-D137640798D9}" destId="{47329385-1CE3-466F-861E-330F59D412B4}" srcOrd="1" destOrd="0" presId="urn:microsoft.com/office/officeart/2005/8/layout/pyramid1"/>
    <dgm:cxn modelId="{F520B0FC-B69D-43E1-A679-5071C0AA71D8}" type="presParOf" srcId="{597263EC-D6EC-4806-8A78-A82B20E2454F}" destId="{BF435D77-0E06-46ED-965D-F8D261300804}" srcOrd="2" destOrd="0" presId="urn:microsoft.com/office/officeart/2005/8/layout/pyramid1"/>
    <dgm:cxn modelId="{FDB55AFE-225C-4AB2-AE28-3838718D707B}" type="presParOf" srcId="{BF435D77-0E06-46ED-965D-F8D261300804}" destId="{6C047DBE-6572-42E5-9D1F-604F5CA17AB5}" srcOrd="0" destOrd="0" presId="urn:microsoft.com/office/officeart/2005/8/layout/pyramid1"/>
    <dgm:cxn modelId="{4C1F2D9B-4102-4A58-ADF8-852FD38D9647}" type="presParOf" srcId="{BF435D77-0E06-46ED-965D-F8D261300804}" destId="{FCB9BBFE-8024-419B-9671-29641B8B2370}"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A3348D-7F4C-403C-B5DD-7310E6A7DCFD}">
      <dsp:nvSpPr>
        <dsp:cNvPr id="0" name=""/>
        <dsp:cNvSpPr/>
      </dsp:nvSpPr>
      <dsp:spPr>
        <a:xfrm>
          <a:off x="2480548" y="0"/>
          <a:ext cx="2811302" cy="2082800"/>
        </a:xfrm>
        <a:prstGeom prst="trapezoid">
          <a:avLst>
            <a:gd name="adj" fmla="val 62195"/>
          </a:avLst>
        </a:prstGeom>
        <a:gradFill rotWithShape="0">
          <a:gsLst>
            <a:gs pos="0">
              <a:schemeClr val="accent3">
                <a:hueOff val="0"/>
                <a:satOff val="0"/>
                <a:lumOff val="0"/>
                <a:alphaOff val="0"/>
                <a:tint val="35000"/>
                <a:satMod val="260000"/>
              </a:schemeClr>
            </a:gs>
            <a:gs pos="30000">
              <a:schemeClr val="accent3">
                <a:hueOff val="0"/>
                <a:satOff val="0"/>
                <a:lumOff val="0"/>
                <a:alphaOff val="0"/>
                <a:tint val="38000"/>
                <a:satMod val="260000"/>
              </a:schemeClr>
            </a:gs>
            <a:gs pos="75000">
              <a:schemeClr val="accent3">
                <a:hueOff val="0"/>
                <a:satOff val="0"/>
                <a:lumOff val="0"/>
                <a:alphaOff val="0"/>
                <a:tint val="55000"/>
                <a:satMod val="255000"/>
              </a:schemeClr>
            </a:gs>
            <a:gs pos="100000">
              <a:schemeClr val="accent3">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Unsafe behavior that is both </a:t>
          </a:r>
          <a:r>
            <a:rPr lang="en-US" sz="1700" i="1" kern="1200" dirty="0" smtClean="0"/>
            <a:t>frequent</a:t>
          </a:r>
          <a:r>
            <a:rPr lang="en-US" sz="1700" kern="1200" dirty="0" smtClean="0"/>
            <a:t> and </a:t>
          </a:r>
          <a:r>
            <a:rPr lang="en-US" sz="1700" i="1" kern="1200" dirty="0" smtClean="0"/>
            <a:t>intense, or so intense it is alarming</a:t>
          </a:r>
          <a:r>
            <a:rPr lang="en-US" sz="1700" kern="1200" dirty="0" smtClean="0"/>
            <a:t>; biting, bolting, aggression to self or others with intent to harm or maim, extreme truancy, safe schools violation</a:t>
          </a:r>
          <a:endParaRPr lang="en-US" sz="1700" kern="1200" dirty="0"/>
        </a:p>
      </dsp:txBody>
      <dsp:txXfrm>
        <a:off x="2480548" y="0"/>
        <a:ext cx="2811302" cy="2082800"/>
      </dsp:txXfrm>
    </dsp:sp>
    <dsp:sp modelId="{6A027E29-1C35-4762-AED2-4420FD079AEF}">
      <dsp:nvSpPr>
        <dsp:cNvPr id="0" name=""/>
        <dsp:cNvSpPr/>
      </dsp:nvSpPr>
      <dsp:spPr>
        <a:xfrm>
          <a:off x="1157595" y="2082800"/>
          <a:ext cx="5457209" cy="2082800"/>
        </a:xfrm>
        <a:prstGeom prst="trapezoid">
          <a:avLst>
            <a:gd name="adj" fmla="val 62195"/>
          </a:avLst>
        </a:prstGeom>
        <a:gradFill rotWithShape="0">
          <a:gsLst>
            <a:gs pos="0">
              <a:schemeClr val="accent3">
                <a:hueOff val="1187685"/>
                <a:satOff val="6397"/>
                <a:lumOff val="8726"/>
                <a:alphaOff val="0"/>
                <a:tint val="35000"/>
                <a:satMod val="260000"/>
              </a:schemeClr>
            </a:gs>
            <a:gs pos="30000">
              <a:schemeClr val="accent3">
                <a:hueOff val="1187685"/>
                <a:satOff val="6397"/>
                <a:lumOff val="8726"/>
                <a:alphaOff val="0"/>
                <a:tint val="38000"/>
                <a:satMod val="260000"/>
              </a:schemeClr>
            </a:gs>
            <a:gs pos="75000">
              <a:schemeClr val="accent3">
                <a:hueOff val="1187685"/>
                <a:satOff val="6397"/>
                <a:lumOff val="8726"/>
                <a:alphaOff val="0"/>
                <a:tint val="55000"/>
                <a:satMod val="255000"/>
              </a:schemeClr>
            </a:gs>
            <a:gs pos="100000">
              <a:schemeClr val="accent3">
                <a:hueOff val="1187685"/>
                <a:satOff val="6397"/>
                <a:lumOff val="8726"/>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Consistent non-compliance, office referrals for defiance in classroom, possibly fighting at school, truancy, and many other behaviors that are time-consuming and can be resistant to short-term change or intervention.</a:t>
          </a:r>
          <a:endParaRPr lang="en-US" sz="1700" kern="1200" dirty="0"/>
        </a:p>
      </dsp:txBody>
      <dsp:txXfrm>
        <a:off x="2112606" y="2082800"/>
        <a:ext cx="3547186" cy="2082800"/>
      </dsp:txXfrm>
    </dsp:sp>
    <dsp:sp modelId="{6C047DBE-6572-42E5-9D1F-604F5CA17AB5}">
      <dsp:nvSpPr>
        <dsp:cNvPr id="0" name=""/>
        <dsp:cNvSpPr/>
      </dsp:nvSpPr>
      <dsp:spPr>
        <a:xfrm>
          <a:off x="0" y="4165600"/>
          <a:ext cx="7772400" cy="2082800"/>
        </a:xfrm>
        <a:prstGeom prst="trapezoid">
          <a:avLst>
            <a:gd name="adj" fmla="val 62195"/>
          </a:avLst>
        </a:prstGeom>
        <a:gradFill rotWithShape="0">
          <a:gsLst>
            <a:gs pos="0">
              <a:schemeClr val="accent3">
                <a:hueOff val="2375370"/>
                <a:satOff val="12794"/>
                <a:lumOff val="17452"/>
                <a:alphaOff val="0"/>
                <a:tint val="35000"/>
                <a:satMod val="260000"/>
              </a:schemeClr>
            </a:gs>
            <a:gs pos="30000">
              <a:schemeClr val="accent3">
                <a:hueOff val="2375370"/>
                <a:satOff val="12794"/>
                <a:lumOff val="17452"/>
                <a:alphaOff val="0"/>
                <a:tint val="38000"/>
                <a:satMod val="260000"/>
              </a:schemeClr>
            </a:gs>
            <a:gs pos="75000">
              <a:schemeClr val="accent3">
                <a:hueOff val="2375370"/>
                <a:satOff val="12794"/>
                <a:lumOff val="17452"/>
                <a:alphaOff val="0"/>
                <a:tint val="55000"/>
                <a:satMod val="255000"/>
              </a:schemeClr>
            </a:gs>
            <a:gs pos="100000">
              <a:schemeClr val="accent3">
                <a:hueOff val="2375370"/>
                <a:satOff val="12794"/>
                <a:lumOff val="17452"/>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Lack of work completion, tardy to school, occasional disrespect in the classroom or to authority figures, displays of temper that are over relatively quickly, peer to peer issues, and other behavior that is generally expected for the age, but can be occasionally disruptive.</a:t>
          </a:r>
          <a:endParaRPr lang="en-US" sz="1700" kern="1200" dirty="0"/>
        </a:p>
      </dsp:txBody>
      <dsp:txXfrm>
        <a:off x="1360169" y="4165600"/>
        <a:ext cx="5052060" cy="20828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smtClean="0"/>
            </a:lvl1pPr>
          </a:lstStyle>
          <a:p>
            <a:pPr>
              <a:defRPr/>
            </a:pPr>
            <a:fld id="{39EF75A6-6327-428C-8C64-C8BF27075EB4}" type="datetimeFigureOut">
              <a:rPr lang="en-US"/>
              <a:pPr>
                <a:defRPr/>
              </a:pPr>
              <a:t>10/12/2015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smtClean="0"/>
            </a:lvl1pPr>
          </a:lstStyle>
          <a:p>
            <a:pPr>
              <a:defRPr/>
            </a:pPr>
            <a:fld id="{AA367F6C-F072-4BA1-B983-9B5FACD53757}" type="slidenum">
              <a:rPr lang="en-US"/>
              <a:pPr>
                <a:defRPr/>
              </a:pPr>
              <a:t>‹#›</a:t>
            </a:fld>
            <a:endParaRPr lang="en-US"/>
          </a:p>
        </p:txBody>
      </p:sp>
    </p:spTree>
    <p:extLst>
      <p:ext uri="{BB962C8B-B14F-4D97-AF65-F5344CB8AC3E}">
        <p14:creationId xmlns:p14="http://schemas.microsoft.com/office/powerpoint/2010/main" val="393721341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pPr>
              <a:defRPr/>
            </a:pPr>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pPr>
              <a:defRPr/>
            </a:pPr>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pPr>
              <a:defRPr/>
            </a:pPr>
            <a:fld id="{EC67C4D5-0DC1-43BB-853E-C140142C8670}"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2F8000A-5B42-4CAE-B83E-9E3296445B90}"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2870E84-D71F-46C5-8194-8B5E2351422A}"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pPr>
              <a:defRPr/>
            </a:pPr>
            <a:endParaRPr lang="en-US"/>
          </a:p>
        </p:txBody>
      </p:sp>
      <p:sp>
        <p:nvSpPr>
          <p:cNvPr id="9" name="Slide Number Placeholder 8"/>
          <p:cNvSpPr>
            <a:spLocks noGrp="1"/>
          </p:cNvSpPr>
          <p:nvPr>
            <p:ph type="sldNum" sz="quarter" idx="15"/>
          </p:nvPr>
        </p:nvSpPr>
        <p:spPr/>
        <p:txBody>
          <a:bodyPr rtlCol="0"/>
          <a:lstStyle/>
          <a:p>
            <a:pPr>
              <a:defRPr/>
            </a:pPr>
            <a:fld id="{8DDE0C70-1C29-4746-8A1F-32AD3D71F8CD}" type="slidenum">
              <a:rPr lang="en-US" smtClean="0"/>
              <a:pPr>
                <a:defRPr/>
              </a:pPr>
              <a:t>‹#›</a:t>
            </a:fld>
            <a:endParaRPr lang="en-US" dirty="0"/>
          </a:p>
        </p:txBody>
      </p:sp>
      <p:sp>
        <p:nvSpPr>
          <p:cNvPr id="10" name="Footer Placeholder 9"/>
          <p:cNvSpPr>
            <a:spLocks noGrp="1"/>
          </p:cNvSpPr>
          <p:nvPr>
            <p:ph type="ftr" sz="quarter" idx="16"/>
          </p:nvPr>
        </p:nvSpPr>
        <p:spPr/>
        <p:txBody>
          <a:bodyPr rtlCol="0"/>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pPr>
              <a:defRPr/>
            </a:pPr>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pPr>
              <a:defRPr/>
            </a:pPr>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pPr>
              <a:defRPr/>
            </a:pPr>
            <a:fld id="{70F28561-64CE-4E26-B2BF-5BBE02FC971A}"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F2C918C-3235-4C91-BAA7-852BE136BB54}" type="slidenum">
              <a:rPr lang="en-US" smtClean="0"/>
              <a:pPr>
                <a:defRPr/>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A956C153-020E-4C45-AC1D-A5AF1855B1DE}" type="slidenum">
              <a:rPr lang="en-US" smtClean="0"/>
              <a:pPr>
                <a:defRPr/>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pPr>
              <a:defRPr/>
            </a:pPr>
            <a:endParaRPr lang="en-US"/>
          </a:p>
        </p:txBody>
      </p:sp>
      <p:sp>
        <p:nvSpPr>
          <p:cNvPr id="7" name="Slide Number Placeholder 6"/>
          <p:cNvSpPr>
            <a:spLocks noGrp="1"/>
          </p:cNvSpPr>
          <p:nvPr>
            <p:ph type="sldNum" sz="quarter" idx="11"/>
          </p:nvPr>
        </p:nvSpPr>
        <p:spPr/>
        <p:txBody>
          <a:bodyPr rtlCol="0"/>
          <a:lstStyle/>
          <a:p>
            <a:pPr>
              <a:defRPr/>
            </a:pPr>
            <a:fld id="{1437A1C3-4B82-4BD7-B98B-6A6D085821D2}" type="slidenum">
              <a:rPr lang="en-US" smtClean="0"/>
              <a:pPr>
                <a:defRPr/>
              </a:pPr>
              <a:t>‹#›</a:t>
            </a:fld>
            <a:endParaRPr lang="en-US" dirty="0"/>
          </a:p>
        </p:txBody>
      </p:sp>
      <p:sp>
        <p:nvSpPr>
          <p:cNvPr id="8" name="Footer Placeholder 7"/>
          <p:cNvSpPr>
            <a:spLocks noGrp="1"/>
          </p:cNvSpPr>
          <p:nvPr>
            <p:ph type="ftr" sz="quarter" idx="12"/>
          </p:nvPr>
        </p:nvSpPr>
        <p:spPr/>
        <p:txBody>
          <a:bodyPr rtlCol="0"/>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4930167-2948-49F6-86FE-AAE04DC3F34E}"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pPr>
              <a:defRPr/>
            </a:pPr>
            <a:endParaRPr lang="en-US"/>
          </a:p>
        </p:txBody>
      </p:sp>
      <p:sp>
        <p:nvSpPr>
          <p:cNvPr id="22" name="Slide Number Placeholder 21"/>
          <p:cNvSpPr>
            <a:spLocks noGrp="1"/>
          </p:cNvSpPr>
          <p:nvPr>
            <p:ph type="sldNum" sz="quarter" idx="15"/>
          </p:nvPr>
        </p:nvSpPr>
        <p:spPr/>
        <p:txBody>
          <a:bodyPr rtlCol="0"/>
          <a:lstStyle/>
          <a:p>
            <a:pPr>
              <a:defRPr/>
            </a:pPr>
            <a:fld id="{2E9342CA-05B9-4C2C-A6C6-6A945F9CF652}" type="slidenum">
              <a:rPr lang="en-US" smtClean="0"/>
              <a:pPr>
                <a:defRPr/>
              </a:pPr>
              <a:t>‹#›</a:t>
            </a:fld>
            <a:endParaRPr lang="en-US" dirty="0"/>
          </a:p>
        </p:txBody>
      </p:sp>
      <p:sp>
        <p:nvSpPr>
          <p:cNvPr id="23" name="Footer Placeholder 22"/>
          <p:cNvSpPr>
            <a:spLocks noGrp="1"/>
          </p:cNvSpPr>
          <p:nvPr>
            <p:ph type="ftr" sz="quarter" idx="16"/>
          </p:nvPr>
        </p:nvSpPr>
        <p:spPr/>
        <p:txBody>
          <a:bodyPr rtlCol="0"/>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pPr>
              <a:defRPr/>
            </a:pPr>
            <a:endParaRPr lang="en-US"/>
          </a:p>
        </p:txBody>
      </p:sp>
      <p:sp>
        <p:nvSpPr>
          <p:cNvPr id="18" name="Slide Number Placeholder 17"/>
          <p:cNvSpPr>
            <a:spLocks noGrp="1"/>
          </p:cNvSpPr>
          <p:nvPr>
            <p:ph type="sldNum" sz="quarter" idx="11"/>
          </p:nvPr>
        </p:nvSpPr>
        <p:spPr/>
        <p:txBody>
          <a:bodyPr rtlCol="0"/>
          <a:lstStyle/>
          <a:p>
            <a:pPr>
              <a:defRPr/>
            </a:pPr>
            <a:fld id="{792DFEDF-1DF4-4DFD-A072-33D33B57A376}" type="slidenum">
              <a:rPr lang="en-US" smtClean="0"/>
              <a:pPr>
                <a:defRPr/>
              </a:pPr>
              <a:t>‹#›</a:t>
            </a:fld>
            <a:endParaRPr lang="en-US" dirty="0"/>
          </a:p>
        </p:txBody>
      </p:sp>
      <p:sp>
        <p:nvSpPr>
          <p:cNvPr id="21" name="Footer Placeholder 20"/>
          <p:cNvSpPr>
            <a:spLocks noGrp="1"/>
          </p:cNvSpPr>
          <p:nvPr>
            <p:ph type="ftr" sz="quarter" idx="12"/>
          </p:nvPr>
        </p:nvSpPr>
        <p:spPr/>
        <p:txBody>
          <a:bodyPr rtlCol="0"/>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defRPr/>
            </a:pPr>
            <a:fld id="{10A2D25F-7204-4804-AB45-8FE0B2526120}"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wrgp9cpYyLo" TargetMode="External"/><Relationship Id="rId2" Type="http://schemas.openxmlformats.org/officeDocument/2006/relationships/hyperlink" Target="http://www.braingym.com/" TargetMode="Externa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0.emf"/></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Microsoft_Word_97_-_2003_Document2.doc"/><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2.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Microsoft_Word_97_-_2003_Document3.doc"/><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3.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Microsoft_Word_97_-_2003_Document4.doc"/><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4.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Microsoft_Word_97_-_2003_Document5.doc"/><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5.emf"/></Relationships>
</file>

<file path=ppt/slides/_rels/slide25.xml.rels><?xml version="1.0" encoding="UTF-8" standalone="yes"?>
<Relationships xmlns="http://schemas.openxmlformats.org/package/2006/relationships"><Relationship Id="rId2" Type="http://schemas.openxmlformats.org/officeDocument/2006/relationships/hyperlink" Target="http://www.aces.maryville.k12.mo.us/forms.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www.youtube.com/watch?v=E3IM0AdQLLQ" TargetMode="Externa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Microsoft_Word_97_-_2003_Document6.doc"/><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0.emf"/></Relationships>
</file>

<file path=ppt/slides/_rels/slide31.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1.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Microsoft_Word_97_-_2003_Document7.doc"/><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2.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Microsoft_Word_97_-_2003_Document8.doc"/><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3.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bangordailynews.com/2013/06/03/health/replacing-classroom-chairs-with-stability-balls-benefits-students-study-finds/" TargetMode="External"/><Relationship Id="rId2" Type="http://schemas.openxmlformats.org/officeDocument/2006/relationships/hyperlink" Target="http://www.southpaw.com/" TargetMode="External"/><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hyperlink" Target="https://www.therapyshoppe.com/category/P2284-fluorescent-light-covers-filters" TargetMode="External"/><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43.xml.rels><?xml version="1.0" encoding="UTF-8" standalone="yes"?>
<Relationships xmlns="http://schemas.openxmlformats.org/package/2006/relationships"><Relationship Id="rId3" Type="http://schemas.openxmlformats.org/officeDocument/2006/relationships/hyperlink" Target="http://braingym.com/" TargetMode="External"/><Relationship Id="rId7" Type="http://schemas.openxmlformats.org/officeDocument/2006/relationships/image" Target="../media/image48.jpg"/><Relationship Id="rId2" Type="http://schemas.openxmlformats.org/officeDocument/2006/relationships/hyperlink" Target="http://www.gonoodle.com/" TargetMode="External"/><Relationship Id="rId1" Type="http://schemas.openxmlformats.org/officeDocument/2006/relationships/slideLayout" Target="../slideLayouts/slideLayout2.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dfujinami@maryville.k12.mo.us" TargetMode="External"/><Relationship Id="rId2" Type="http://schemas.openxmlformats.org/officeDocument/2006/relationships/hyperlink" Target="mailto:lisachristmas@maryville.k12.mo.us" TargetMode="External"/><Relationship Id="rId1" Type="http://schemas.openxmlformats.org/officeDocument/2006/relationships/slideLayout" Target="../slideLayouts/slideLayout7.xml"/><Relationship Id="rId6" Type="http://schemas.openxmlformats.org/officeDocument/2006/relationships/hyperlink" Target="http://www.aces.maryville.k12.mo.us/" TargetMode="External"/><Relationship Id="rId5" Type="http://schemas.openxmlformats.org/officeDocument/2006/relationships/hyperlink" Target="mailto:lynnt@maryville.k12.mo.us" TargetMode="External"/><Relationship Id="rId4" Type="http://schemas.openxmlformats.org/officeDocument/2006/relationships/hyperlink" Target="mailto:oltman@maryville.k12.mo.u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752600" y="423862"/>
            <a:ext cx="7010400" cy="5638800"/>
          </a:xfrm>
        </p:spPr>
        <p:txBody>
          <a:bodyPr>
            <a:normAutofit/>
          </a:bodyPr>
          <a:lstStyle/>
          <a:p>
            <a:pPr algn="ctr" eaLnBrk="1" hangingPunct="1">
              <a:lnSpc>
                <a:spcPct val="80000"/>
              </a:lnSpc>
              <a:defRPr/>
            </a:pPr>
            <a:r>
              <a:rPr lang="en-US" sz="3500" dirty="0" smtClean="0">
                <a:latin typeface="Arial" pitchFamily="34" charset="0"/>
                <a:cs typeface="Arial" pitchFamily="34" charset="0"/>
              </a:rPr>
              <a:t>Maryville R-II School District</a:t>
            </a:r>
          </a:p>
          <a:p>
            <a:pPr algn="ctr" eaLnBrk="1" hangingPunct="1">
              <a:lnSpc>
                <a:spcPct val="80000"/>
              </a:lnSpc>
              <a:defRPr/>
            </a:pPr>
            <a:r>
              <a:rPr lang="en-US" sz="2400" i="1" u="sng" dirty="0" smtClean="0">
                <a:latin typeface="Arial" pitchFamily="34" charset="0"/>
                <a:cs typeface="Arial" pitchFamily="34" charset="0"/>
              </a:rPr>
              <a:t>Area Cooperative for Educational Support</a:t>
            </a:r>
          </a:p>
          <a:p>
            <a:pPr algn="ctr" eaLnBrk="1" hangingPunct="1">
              <a:lnSpc>
                <a:spcPct val="80000"/>
              </a:lnSpc>
              <a:defRPr/>
            </a:pPr>
            <a:r>
              <a:rPr lang="en-US" sz="2400" i="1" u="sng" dirty="0" smtClean="0">
                <a:latin typeface="Arial" pitchFamily="34" charset="0"/>
                <a:cs typeface="Arial" pitchFamily="34" charset="0"/>
              </a:rPr>
              <a:t>And</a:t>
            </a:r>
          </a:p>
          <a:p>
            <a:pPr algn="ctr" eaLnBrk="1" hangingPunct="1">
              <a:lnSpc>
                <a:spcPct val="80000"/>
              </a:lnSpc>
              <a:defRPr/>
            </a:pPr>
            <a:r>
              <a:rPr lang="en-US" sz="2400" i="1" u="sng" dirty="0" smtClean="0">
                <a:latin typeface="Arial" pitchFamily="34" charset="0"/>
                <a:cs typeface="Arial" pitchFamily="34" charset="0"/>
              </a:rPr>
              <a:t>The Learning Center</a:t>
            </a:r>
            <a:endParaRPr lang="en-US" b="0" dirty="0" smtClean="0">
              <a:latin typeface="Arial" pitchFamily="34" charset="0"/>
              <a:cs typeface="Arial" pitchFamily="34" charset="0"/>
            </a:endParaRPr>
          </a:p>
          <a:p>
            <a:pPr eaLnBrk="1" hangingPunct="1">
              <a:lnSpc>
                <a:spcPct val="80000"/>
              </a:lnSpc>
              <a:defRPr/>
            </a:pPr>
            <a:endParaRPr lang="en-US" b="0" dirty="0" smtClean="0">
              <a:latin typeface="Arial" pitchFamily="34" charset="0"/>
              <a:cs typeface="Arial" pitchFamily="34" charset="0"/>
            </a:endParaRPr>
          </a:p>
          <a:p>
            <a:pPr algn="ctr">
              <a:lnSpc>
                <a:spcPct val="80000"/>
              </a:lnSpc>
              <a:defRPr/>
            </a:pPr>
            <a:r>
              <a:rPr lang="en-US" sz="2800" b="0" dirty="0" smtClean="0">
                <a:latin typeface="Arial" pitchFamily="34" charset="0"/>
                <a:cs typeface="Arial" pitchFamily="34" charset="0"/>
              </a:rPr>
              <a:t>     </a:t>
            </a:r>
            <a:r>
              <a:rPr lang="en-US" sz="3200" dirty="0">
                <a:solidFill>
                  <a:schemeClr val="accent1">
                    <a:lumMod val="75000"/>
                  </a:schemeClr>
                </a:solidFill>
                <a:latin typeface="Arial" pitchFamily="34" charset="0"/>
                <a:cs typeface="Arial" pitchFamily="34" charset="0"/>
              </a:rPr>
              <a:t>Behavior Intervention Strategies for the Traveling School Social </a:t>
            </a:r>
            <a:r>
              <a:rPr lang="en-US" sz="3200" dirty="0" smtClean="0">
                <a:solidFill>
                  <a:schemeClr val="accent1">
                    <a:lumMod val="75000"/>
                  </a:schemeClr>
                </a:solidFill>
                <a:latin typeface="Arial" pitchFamily="34" charset="0"/>
                <a:cs typeface="Arial" pitchFamily="34" charset="0"/>
              </a:rPr>
              <a:t>Worker</a:t>
            </a:r>
          </a:p>
          <a:p>
            <a:pPr>
              <a:lnSpc>
                <a:spcPct val="80000"/>
              </a:lnSpc>
              <a:defRPr/>
            </a:pPr>
            <a:endParaRPr lang="en-US" sz="2800" b="0" dirty="0" smtClean="0">
              <a:latin typeface="Arial" pitchFamily="34" charset="0"/>
              <a:cs typeface="Arial" pitchFamily="34" charset="0"/>
            </a:endParaRPr>
          </a:p>
          <a:p>
            <a:pPr algn="ctr" eaLnBrk="1" hangingPunct="1">
              <a:lnSpc>
                <a:spcPct val="80000"/>
              </a:lnSpc>
              <a:defRPr/>
            </a:pPr>
            <a:r>
              <a:rPr lang="en-US" sz="2800" b="0" dirty="0" smtClean="0">
                <a:latin typeface="Arial" pitchFamily="34" charset="0"/>
                <a:cs typeface="Arial" pitchFamily="34" charset="0"/>
              </a:rPr>
              <a:t>   	Presented at the SSWAM Fall 	  </a:t>
            </a:r>
          </a:p>
          <a:p>
            <a:pPr algn="ctr" eaLnBrk="1" hangingPunct="1">
              <a:lnSpc>
                <a:spcPct val="80000"/>
              </a:lnSpc>
              <a:defRPr/>
            </a:pPr>
            <a:r>
              <a:rPr lang="en-US" sz="2800" b="0" dirty="0" smtClean="0">
                <a:latin typeface="Arial" pitchFamily="34" charset="0"/>
                <a:cs typeface="Arial" pitchFamily="34" charset="0"/>
              </a:rPr>
              <a:t> Conference, </a:t>
            </a:r>
          </a:p>
          <a:p>
            <a:pPr algn="ctr" eaLnBrk="1" hangingPunct="1">
              <a:lnSpc>
                <a:spcPct val="80000"/>
              </a:lnSpc>
              <a:defRPr/>
            </a:pPr>
            <a:r>
              <a:rPr lang="en-US" sz="2800" b="0" dirty="0" smtClean="0">
                <a:latin typeface="Arial" pitchFamily="34" charset="0"/>
                <a:cs typeface="Arial" pitchFamily="34" charset="0"/>
              </a:rPr>
              <a:t>October 16, 2015</a:t>
            </a:r>
          </a:p>
          <a:p>
            <a:pPr eaLnBrk="1" hangingPunct="1">
              <a:lnSpc>
                <a:spcPct val="80000"/>
              </a:lnSpc>
              <a:defRPr/>
            </a:pPr>
            <a:r>
              <a:rPr lang="en-US" sz="2800" b="0" dirty="0" smtClean="0">
                <a:latin typeface="Arial" pitchFamily="34" charset="0"/>
                <a:cs typeface="Arial" pitchFamily="34" charset="0"/>
              </a:rPr>
              <a:t>           </a:t>
            </a:r>
          </a:p>
          <a:p>
            <a:pPr eaLnBrk="1" hangingPunct="1">
              <a:lnSpc>
                <a:spcPct val="80000"/>
              </a:lnSpc>
              <a:defRPr/>
            </a:pPr>
            <a:endParaRPr lang="en-US" sz="2800" b="0" dirty="0" smtClean="0">
              <a:latin typeface="Arial" pitchFamily="34" charset="0"/>
              <a:cs typeface="Arial" pitchFamily="34" charset="0"/>
            </a:endParaRPr>
          </a:p>
          <a:p>
            <a:pPr eaLnBrk="1" hangingPunct="1">
              <a:lnSpc>
                <a:spcPct val="80000"/>
              </a:lnSpc>
              <a:defRPr/>
            </a:pPr>
            <a:endParaRPr lang="en-US" sz="2800" b="0" dirty="0" smtClean="0">
              <a:latin typeface="Arial" pitchFamily="34" charset="0"/>
              <a:cs typeface="Arial"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5410200"/>
            <a:ext cx="3057525" cy="1304925"/>
          </a:xfrm>
          <a:prstGeom prst="rect">
            <a:avLst/>
          </a:prstGeom>
        </p:spPr>
      </p:pic>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dirty="0" smtClean="0"/>
          </a:p>
        </p:txBody>
      </p:sp>
      <p:sp>
        <p:nvSpPr>
          <p:cNvPr id="13" name="AutoShape 6"/>
          <p:cNvSpPr>
            <a:spLocks noGrp="1" noChangeArrowheads="1"/>
          </p:cNvSpPr>
          <p:nvPr>
            <p:ph sz="quarter" idx="1"/>
          </p:nvPr>
        </p:nvSpPr>
        <p:spPr>
          <a:xfrm>
            <a:off x="533400" y="685800"/>
            <a:ext cx="7543800" cy="5638800"/>
          </a:xfrm>
          <a:prstGeom prst="triangle">
            <a:avLst>
              <a:gd name="adj" fmla="val 50486"/>
            </a:avLst>
          </a:prstGeom>
          <a:solidFill>
            <a:schemeClr val="tx1"/>
          </a:solidFill>
          <a:ln>
            <a:solidFill>
              <a:srgbClr val="000000"/>
            </a:solidFill>
          </a:ln>
        </p:spPr>
        <p:txBody>
          <a:bodyPr anchor="b">
            <a:normAutofit fontScale="25000" lnSpcReduction="20000"/>
          </a:bodyPr>
          <a:lstStyle/>
          <a:p>
            <a:pPr algn="ctr" eaLnBrk="1" hangingPunct="1">
              <a:buFont typeface="Wingdings" pitchFamily="2" charset="2"/>
              <a:buNone/>
              <a:defRPr/>
            </a:pPr>
            <a:endParaRPr lang="en-US" dirty="0" smtClean="0">
              <a:solidFill>
                <a:schemeClr val="bg1">
                  <a:lumMod val="60000"/>
                  <a:lumOff val="40000"/>
                </a:schemeClr>
              </a:solidFill>
            </a:endParaRPr>
          </a:p>
          <a:p>
            <a:pPr algn="ctr" eaLnBrk="1" hangingPunct="1">
              <a:buFont typeface="Wingdings" pitchFamily="2" charset="2"/>
              <a:buNone/>
              <a:defRPr/>
            </a:pPr>
            <a:endParaRPr lang="en-US" dirty="0" smtClean="0">
              <a:solidFill>
                <a:schemeClr val="bg1">
                  <a:lumMod val="60000"/>
                  <a:lumOff val="40000"/>
                </a:schemeClr>
              </a:solidFill>
            </a:endParaRPr>
          </a:p>
          <a:p>
            <a:pPr algn="ctr" eaLnBrk="1" hangingPunct="1">
              <a:buFont typeface="Wingdings" pitchFamily="2" charset="2"/>
              <a:buNone/>
              <a:defRPr/>
            </a:pPr>
            <a:endParaRPr lang="en-US" dirty="0" smtClean="0">
              <a:solidFill>
                <a:schemeClr val="bg1">
                  <a:lumMod val="60000"/>
                  <a:lumOff val="40000"/>
                </a:schemeClr>
              </a:solidFill>
            </a:endParaRPr>
          </a:p>
          <a:p>
            <a:pPr algn="ctr" eaLnBrk="1" hangingPunct="1">
              <a:buFont typeface="Wingdings" pitchFamily="2" charset="2"/>
              <a:buNone/>
              <a:defRPr/>
            </a:pPr>
            <a:endParaRPr lang="en-US" sz="7200" dirty="0" smtClean="0">
              <a:solidFill>
                <a:schemeClr val="bg1">
                  <a:lumMod val="60000"/>
                  <a:lumOff val="40000"/>
                </a:schemeClr>
              </a:solidFill>
            </a:endParaRPr>
          </a:p>
          <a:p>
            <a:pPr algn="ctr" eaLnBrk="1" hangingPunct="1">
              <a:buFont typeface="Wingdings" pitchFamily="2" charset="2"/>
              <a:buNone/>
              <a:defRPr/>
            </a:pPr>
            <a:endParaRPr lang="en-US" sz="7200" dirty="0" smtClean="0">
              <a:solidFill>
                <a:schemeClr val="bg1">
                  <a:lumMod val="60000"/>
                  <a:lumOff val="40000"/>
                </a:schemeClr>
              </a:solidFill>
            </a:endParaRPr>
          </a:p>
          <a:p>
            <a:pPr algn="ctr" eaLnBrk="1" hangingPunct="1">
              <a:buFont typeface="Wingdings" pitchFamily="2" charset="2"/>
              <a:buNone/>
              <a:defRPr/>
            </a:pPr>
            <a:endParaRPr lang="en-US" sz="7200" dirty="0" smtClean="0">
              <a:solidFill>
                <a:schemeClr val="bg1">
                  <a:lumMod val="60000"/>
                  <a:lumOff val="40000"/>
                </a:schemeClr>
              </a:solidFill>
            </a:endParaRPr>
          </a:p>
          <a:p>
            <a:pPr algn="ctr" eaLnBrk="1" hangingPunct="1">
              <a:buFont typeface="Wingdings" pitchFamily="2" charset="2"/>
              <a:buNone/>
              <a:defRPr/>
            </a:pPr>
            <a:endParaRPr lang="en-US" sz="7200" dirty="0" smtClean="0">
              <a:solidFill>
                <a:schemeClr val="bg1">
                  <a:lumMod val="60000"/>
                  <a:lumOff val="40000"/>
                </a:schemeClr>
              </a:solidFill>
            </a:endParaRPr>
          </a:p>
          <a:p>
            <a:pPr algn="ctr" eaLnBrk="1" hangingPunct="1">
              <a:buFont typeface="Wingdings" pitchFamily="2" charset="2"/>
              <a:buNone/>
              <a:defRPr/>
            </a:pPr>
            <a:endParaRPr lang="en-US" sz="7200" dirty="0" smtClean="0">
              <a:solidFill>
                <a:schemeClr val="bg1">
                  <a:lumMod val="60000"/>
                  <a:lumOff val="40000"/>
                </a:schemeClr>
              </a:solidFill>
            </a:endParaRPr>
          </a:p>
          <a:p>
            <a:pPr algn="ctr" eaLnBrk="1" hangingPunct="1">
              <a:buFont typeface="Wingdings" pitchFamily="2" charset="2"/>
              <a:buNone/>
              <a:defRPr/>
            </a:pPr>
            <a:endParaRPr lang="en-US" sz="7200" dirty="0" smtClean="0">
              <a:solidFill>
                <a:schemeClr val="bg1">
                  <a:lumMod val="60000"/>
                  <a:lumOff val="40000"/>
                </a:schemeClr>
              </a:solidFill>
            </a:endParaRPr>
          </a:p>
          <a:p>
            <a:pPr algn="ctr" eaLnBrk="1" hangingPunct="1">
              <a:buFont typeface="Wingdings" pitchFamily="2" charset="2"/>
              <a:buNone/>
              <a:defRPr/>
            </a:pPr>
            <a:endParaRPr lang="en-US" sz="7200" dirty="0" smtClean="0">
              <a:solidFill>
                <a:schemeClr val="bg1">
                  <a:lumMod val="60000"/>
                  <a:lumOff val="40000"/>
                </a:schemeClr>
              </a:solidFill>
            </a:endParaRPr>
          </a:p>
          <a:p>
            <a:pPr algn="ctr" eaLnBrk="1" hangingPunct="1">
              <a:buFont typeface="Wingdings" pitchFamily="2" charset="2"/>
              <a:buNone/>
              <a:defRPr/>
            </a:pPr>
            <a:endParaRPr lang="en-US" sz="7200" dirty="0" smtClean="0">
              <a:solidFill>
                <a:schemeClr val="bg1">
                  <a:lumMod val="60000"/>
                  <a:lumOff val="40000"/>
                </a:schemeClr>
              </a:solidFill>
            </a:endParaRPr>
          </a:p>
          <a:p>
            <a:pPr algn="ctr" eaLnBrk="1" hangingPunct="1">
              <a:buFont typeface="Wingdings" pitchFamily="2" charset="2"/>
              <a:buNone/>
              <a:defRPr/>
            </a:pPr>
            <a:endParaRPr lang="en-US" sz="7200" dirty="0" smtClean="0">
              <a:solidFill>
                <a:schemeClr val="bg1">
                  <a:lumMod val="60000"/>
                  <a:lumOff val="40000"/>
                </a:schemeClr>
              </a:solidFill>
            </a:endParaRPr>
          </a:p>
          <a:p>
            <a:pPr algn="ctr" eaLnBrk="1" hangingPunct="1">
              <a:buFont typeface="Wingdings" pitchFamily="2" charset="2"/>
              <a:buNone/>
              <a:defRPr/>
            </a:pPr>
            <a:r>
              <a:rPr lang="en-US" sz="7200" dirty="0" smtClean="0">
                <a:solidFill>
                  <a:schemeClr val="bg1">
                    <a:lumMod val="60000"/>
                    <a:lumOff val="40000"/>
                  </a:schemeClr>
                </a:solidFill>
              </a:rPr>
              <a:t>Tier 3</a:t>
            </a:r>
          </a:p>
          <a:p>
            <a:pPr algn="ctr" eaLnBrk="1" hangingPunct="1">
              <a:buFont typeface="Wingdings" pitchFamily="2" charset="2"/>
              <a:buNone/>
              <a:defRPr/>
            </a:pPr>
            <a:r>
              <a:rPr lang="en-US" sz="7200" dirty="0" smtClean="0">
                <a:solidFill>
                  <a:schemeClr val="bg1">
                    <a:lumMod val="60000"/>
                    <a:lumOff val="40000"/>
                  </a:schemeClr>
                </a:solidFill>
              </a:rPr>
              <a:t>Intensive Intervention (5%)</a:t>
            </a:r>
          </a:p>
          <a:p>
            <a:pPr algn="ctr" eaLnBrk="1" hangingPunct="1">
              <a:buFont typeface="Wingdings" pitchFamily="2" charset="2"/>
              <a:buNone/>
              <a:defRPr/>
            </a:pPr>
            <a:endParaRPr lang="en-US" sz="7200" dirty="0" smtClean="0">
              <a:solidFill>
                <a:schemeClr val="bg1">
                  <a:lumMod val="60000"/>
                  <a:lumOff val="40000"/>
                </a:schemeClr>
              </a:solidFill>
            </a:endParaRPr>
          </a:p>
          <a:p>
            <a:pPr algn="ctr" eaLnBrk="1" hangingPunct="1">
              <a:buFont typeface="Wingdings" pitchFamily="2" charset="2"/>
              <a:buNone/>
              <a:defRPr/>
            </a:pPr>
            <a:endParaRPr lang="en-US" sz="7200" dirty="0" smtClean="0">
              <a:solidFill>
                <a:schemeClr val="bg1">
                  <a:lumMod val="60000"/>
                  <a:lumOff val="40000"/>
                </a:schemeClr>
              </a:solidFill>
            </a:endParaRPr>
          </a:p>
          <a:p>
            <a:pPr algn="ctr" eaLnBrk="1" hangingPunct="1">
              <a:buFont typeface="Wingdings" pitchFamily="2" charset="2"/>
              <a:buNone/>
              <a:defRPr/>
            </a:pPr>
            <a:r>
              <a:rPr lang="en-US" sz="7200" dirty="0" smtClean="0">
                <a:solidFill>
                  <a:schemeClr val="bg1">
                    <a:lumMod val="60000"/>
                    <a:lumOff val="40000"/>
                  </a:schemeClr>
                </a:solidFill>
              </a:rPr>
              <a:t>Tier 2 </a:t>
            </a:r>
          </a:p>
          <a:p>
            <a:pPr algn="ctr" eaLnBrk="1" hangingPunct="1">
              <a:buFont typeface="Wingdings" pitchFamily="2" charset="2"/>
              <a:buNone/>
              <a:defRPr/>
            </a:pPr>
            <a:r>
              <a:rPr lang="en-US" sz="7200" dirty="0" smtClean="0">
                <a:solidFill>
                  <a:schemeClr val="bg1">
                    <a:lumMod val="60000"/>
                    <a:lumOff val="40000"/>
                  </a:schemeClr>
                </a:solidFill>
              </a:rPr>
              <a:t>Early Intervention (15%)</a:t>
            </a:r>
          </a:p>
          <a:p>
            <a:pPr algn="ctr" eaLnBrk="1" hangingPunct="1">
              <a:buFont typeface="Wingdings" pitchFamily="2" charset="2"/>
              <a:buNone/>
              <a:defRPr/>
            </a:pPr>
            <a:endParaRPr lang="en-US" sz="7200" dirty="0" smtClean="0">
              <a:solidFill>
                <a:schemeClr val="bg1">
                  <a:lumMod val="60000"/>
                  <a:lumOff val="40000"/>
                </a:schemeClr>
              </a:solidFill>
            </a:endParaRPr>
          </a:p>
          <a:p>
            <a:pPr algn="ctr" eaLnBrk="1" hangingPunct="1">
              <a:buFont typeface="Wingdings" pitchFamily="2" charset="2"/>
              <a:buNone/>
              <a:defRPr/>
            </a:pPr>
            <a:endParaRPr lang="en-US" sz="7200" dirty="0" smtClean="0">
              <a:solidFill>
                <a:schemeClr val="bg1">
                  <a:lumMod val="60000"/>
                  <a:lumOff val="40000"/>
                </a:schemeClr>
              </a:solidFill>
            </a:endParaRPr>
          </a:p>
          <a:p>
            <a:pPr algn="ctr" eaLnBrk="1" hangingPunct="1">
              <a:buFont typeface="Wingdings" pitchFamily="2" charset="2"/>
              <a:buNone/>
              <a:defRPr/>
            </a:pPr>
            <a:r>
              <a:rPr lang="en-US" sz="7200" dirty="0" smtClean="0">
                <a:solidFill>
                  <a:schemeClr val="bg1">
                    <a:lumMod val="60000"/>
                    <a:lumOff val="40000"/>
                  </a:schemeClr>
                </a:solidFill>
              </a:rPr>
              <a:t>Tier 1</a:t>
            </a:r>
          </a:p>
          <a:p>
            <a:pPr algn="ctr" eaLnBrk="1" hangingPunct="1">
              <a:buFont typeface="Wingdings" pitchFamily="2" charset="2"/>
              <a:buNone/>
              <a:defRPr/>
            </a:pPr>
            <a:r>
              <a:rPr lang="en-US" sz="7200" dirty="0" smtClean="0">
                <a:solidFill>
                  <a:schemeClr val="bg1">
                    <a:lumMod val="60000"/>
                    <a:lumOff val="40000"/>
                  </a:schemeClr>
                </a:solidFill>
              </a:rPr>
              <a:t>Universal Intervention (80%)</a:t>
            </a:r>
          </a:p>
          <a:p>
            <a:pPr algn="ctr" eaLnBrk="1" hangingPunct="1">
              <a:buFont typeface="Wingdings" pitchFamily="2" charset="2"/>
              <a:buNone/>
              <a:defRPr/>
            </a:pPr>
            <a:endParaRPr lang="en-US" dirty="0" smtClean="0">
              <a:solidFill>
                <a:schemeClr val="bg1">
                  <a:lumMod val="60000"/>
                  <a:lumOff val="40000"/>
                </a:schemeClr>
              </a:solidFill>
            </a:endParaRPr>
          </a:p>
        </p:txBody>
      </p:sp>
      <p:cxnSp>
        <p:nvCxnSpPr>
          <p:cNvPr id="15" name="Straight Connector 14"/>
          <p:cNvCxnSpPr/>
          <p:nvPr/>
        </p:nvCxnSpPr>
        <p:spPr>
          <a:xfrm>
            <a:off x="3200400" y="3962400"/>
            <a:ext cx="2971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905000" y="5334000"/>
            <a:ext cx="5562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914400" y="381000"/>
          <a:ext cx="77724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52400" y="304800"/>
            <a:ext cx="2209800" cy="2677656"/>
          </a:xfrm>
          <a:prstGeom prst="rect">
            <a:avLst/>
          </a:prstGeom>
          <a:noFill/>
        </p:spPr>
        <p:txBody>
          <a:bodyPr wrap="square" rtlCol="0">
            <a:spAutoFit/>
          </a:bodyPr>
          <a:lstStyle/>
          <a:p>
            <a:r>
              <a:rPr lang="en-US" sz="2400" dirty="0" smtClean="0"/>
              <a:t>Examples of behavior seen at each tier of the pyramid – it is not an all-inclusive list!</a:t>
            </a:r>
            <a:endParaRPr lang="en-US" sz="2400" dirty="0"/>
          </a:p>
        </p:txBody>
      </p:sp>
    </p:spTree>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543800" cy="1295400"/>
          </a:xfrm>
        </p:spPr>
        <p:txBody>
          <a:bodyPr/>
          <a:lstStyle/>
          <a:p>
            <a:pPr eaLnBrk="1" hangingPunct="1">
              <a:defRPr/>
            </a:pPr>
            <a:r>
              <a:rPr lang="en-US" sz="2400" dirty="0" smtClean="0"/>
              <a:t>Services Available to Member Districts</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78110385"/>
              </p:ext>
            </p:extLst>
          </p:nvPr>
        </p:nvGraphicFramePr>
        <p:xfrm>
          <a:off x="304800" y="152400"/>
          <a:ext cx="8458200" cy="6553200"/>
        </p:xfrm>
        <a:graphic>
          <a:graphicData uri="http://schemas.openxmlformats.org/drawingml/2006/table">
            <a:tbl>
              <a:tblPr firstRow="1" bandRow="1">
                <a:tableStyleId>{5C22544A-7EE6-4342-B048-85BDC9FD1C3A}</a:tableStyleId>
              </a:tblPr>
              <a:tblGrid>
                <a:gridCol w="2743200"/>
                <a:gridCol w="2743200"/>
                <a:gridCol w="2971800"/>
              </a:tblGrid>
              <a:tr h="978089">
                <a:tc>
                  <a:txBody>
                    <a:bodyPr/>
                    <a:lstStyle/>
                    <a:p>
                      <a:r>
                        <a:rPr lang="en-US" dirty="0" smtClean="0"/>
                        <a:t>Tier 1-Universal Prevention (all</a:t>
                      </a:r>
                      <a:r>
                        <a:rPr lang="en-US" baseline="0" dirty="0" smtClean="0"/>
                        <a:t> students; 80-90%)</a:t>
                      </a:r>
                      <a:endParaRPr lang="en-US" dirty="0"/>
                    </a:p>
                  </a:txBody>
                  <a:tcPr/>
                </a:tc>
                <a:tc>
                  <a:txBody>
                    <a:bodyPr/>
                    <a:lstStyle/>
                    <a:p>
                      <a:r>
                        <a:rPr lang="en-US" dirty="0" smtClean="0"/>
                        <a:t>Tier 2-Early Intervention</a:t>
                      </a:r>
                      <a:r>
                        <a:rPr lang="en-US" baseline="0" dirty="0" smtClean="0"/>
                        <a:t> (5-10% of students)</a:t>
                      </a:r>
                      <a:endParaRPr lang="en-US" dirty="0"/>
                    </a:p>
                  </a:txBody>
                  <a:tcPr/>
                </a:tc>
                <a:tc>
                  <a:txBody>
                    <a:bodyPr/>
                    <a:lstStyle/>
                    <a:p>
                      <a:r>
                        <a:rPr lang="en-US" dirty="0" smtClean="0"/>
                        <a:t>Tier 3-Intensive</a:t>
                      </a:r>
                      <a:r>
                        <a:rPr lang="en-US" baseline="0" dirty="0" smtClean="0"/>
                        <a:t> Intervention (1-5% of students)</a:t>
                      </a:r>
                      <a:endParaRPr lang="en-US" dirty="0"/>
                    </a:p>
                  </a:txBody>
                  <a:tcPr/>
                </a:tc>
              </a:tr>
              <a:tr h="5575111">
                <a:tc>
                  <a:txBody>
                    <a:bodyPr/>
                    <a:lstStyle/>
                    <a:p>
                      <a:pPr>
                        <a:buFont typeface="Arial" pitchFamily="34" charset="0"/>
                        <a:buChar char="•"/>
                      </a:pPr>
                      <a:r>
                        <a:rPr lang="en-US" dirty="0" smtClean="0"/>
                        <a:t>School wide positive    behavior support</a:t>
                      </a:r>
                    </a:p>
                    <a:p>
                      <a:pPr>
                        <a:buFont typeface="Arial" pitchFamily="34" charset="0"/>
                        <a:buNone/>
                      </a:pPr>
                      <a:endParaRPr lang="en-US" dirty="0" smtClean="0"/>
                    </a:p>
                    <a:p>
                      <a:pPr>
                        <a:buFont typeface="Arial" pitchFamily="34" charset="0"/>
                        <a:buChar char="•"/>
                      </a:pPr>
                      <a:r>
                        <a:rPr lang="en-US" dirty="0" smtClean="0"/>
                        <a:t>School wide character education/social skills</a:t>
                      </a:r>
                    </a:p>
                    <a:p>
                      <a:pPr>
                        <a:buFont typeface="Arial" pitchFamily="34" charset="0"/>
                        <a:buChar char="•"/>
                      </a:pPr>
                      <a:endParaRPr lang="en-US" dirty="0" smtClean="0"/>
                    </a:p>
                    <a:p>
                      <a:pPr>
                        <a:buFont typeface="Arial" pitchFamily="34" charset="0"/>
                        <a:buChar char="•"/>
                      </a:pPr>
                      <a:r>
                        <a:rPr lang="en-US" dirty="0" smtClean="0"/>
                        <a:t>Increase school staff,</a:t>
                      </a:r>
                      <a:r>
                        <a:rPr lang="en-US" baseline="0" dirty="0" smtClean="0"/>
                        <a:t> parents and public knowledge of mental health issues in our area</a:t>
                      </a:r>
                      <a:endParaRPr lang="en-US" dirty="0" smtClean="0"/>
                    </a:p>
                    <a:p>
                      <a:endParaRPr lang="en-US" dirty="0"/>
                    </a:p>
                  </a:txBody>
                  <a:tcPr/>
                </a:tc>
                <a:tc>
                  <a:txBody>
                    <a:bodyPr/>
                    <a:lstStyle/>
                    <a:p>
                      <a:pPr>
                        <a:buFont typeface="Arial" pitchFamily="34" charset="0"/>
                        <a:buChar char="•"/>
                      </a:pPr>
                      <a:r>
                        <a:rPr lang="en-US" sz="1600" dirty="0" smtClean="0"/>
                        <a:t>School Based Intervention</a:t>
                      </a:r>
                      <a:r>
                        <a:rPr lang="en-US" sz="1600" baseline="0" dirty="0" smtClean="0"/>
                        <a:t> Team</a:t>
                      </a:r>
                      <a:r>
                        <a:rPr lang="en-US" sz="1600" dirty="0" smtClean="0"/>
                        <a:t> Assistance</a:t>
                      </a:r>
                    </a:p>
                    <a:p>
                      <a:pPr>
                        <a:buFont typeface="Arial" pitchFamily="34" charset="0"/>
                        <a:buNone/>
                      </a:pPr>
                      <a:endParaRPr lang="en-US" sz="1600" dirty="0" smtClean="0"/>
                    </a:p>
                    <a:p>
                      <a:pPr>
                        <a:buFont typeface="Arial" pitchFamily="34" charset="0"/>
                        <a:buChar char="•"/>
                      </a:pPr>
                      <a:r>
                        <a:rPr lang="en-US" sz="1600" dirty="0" smtClean="0"/>
                        <a:t>Agency</a:t>
                      </a:r>
                      <a:r>
                        <a:rPr lang="en-US" sz="1600" baseline="0" dirty="0" smtClean="0"/>
                        <a:t> Collaboration/Referrals</a:t>
                      </a:r>
                    </a:p>
                    <a:p>
                      <a:pPr>
                        <a:buFont typeface="Arial" pitchFamily="34" charset="0"/>
                        <a:buNone/>
                      </a:pPr>
                      <a:endParaRPr lang="en-US" sz="1600" baseline="0" dirty="0" smtClean="0"/>
                    </a:p>
                    <a:p>
                      <a:pPr>
                        <a:buFont typeface="Arial" pitchFamily="34" charset="0"/>
                        <a:buChar char="•"/>
                      </a:pPr>
                      <a:r>
                        <a:rPr lang="en-US" sz="1600" baseline="0" dirty="0" smtClean="0"/>
                        <a:t>Family Contact</a:t>
                      </a:r>
                    </a:p>
                    <a:p>
                      <a:pPr>
                        <a:buFont typeface="Arial" pitchFamily="34" charset="0"/>
                        <a:buNone/>
                      </a:pPr>
                      <a:endParaRPr lang="en-US" sz="1600" baseline="0" dirty="0" smtClean="0"/>
                    </a:p>
                    <a:p>
                      <a:pPr>
                        <a:buFont typeface="Arial" pitchFamily="34" charset="0"/>
                        <a:buChar char="•"/>
                      </a:pPr>
                      <a:r>
                        <a:rPr lang="en-US" sz="1600" baseline="0" dirty="0" smtClean="0"/>
                        <a:t>Behavior  Intervention</a:t>
                      </a:r>
                    </a:p>
                    <a:p>
                      <a:pPr>
                        <a:buFont typeface="Arial" pitchFamily="34" charset="0"/>
                        <a:buChar char="•"/>
                      </a:pPr>
                      <a:endParaRPr lang="en-US" sz="1600" baseline="0" dirty="0" smtClean="0"/>
                    </a:p>
                    <a:p>
                      <a:pPr>
                        <a:buFont typeface="Arial" pitchFamily="34" charset="0"/>
                        <a:buChar char="•"/>
                      </a:pPr>
                      <a:r>
                        <a:rPr lang="en-US" sz="1600" baseline="0" dirty="0" smtClean="0"/>
                        <a:t>Parent Support/Education</a:t>
                      </a:r>
                    </a:p>
                    <a:p>
                      <a:pPr>
                        <a:buFont typeface="Arial" pitchFamily="34" charset="0"/>
                        <a:buChar char="•"/>
                      </a:pPr>
                      <a:endParaRPr lang="en-US" sz="1600"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t>Individual/Group Counseling</a:t>
                      </a:r>
                      <a:endParaRPr lang="en-US" sz="1600" baseline="0" dirty="0" smtClean="0"/>
                    </a:p>
                    <a:p>
                      <a:pPr>
                        <a:buFont typeface="Arial" pitchFamily="34" charset="0"/>
                        <a:buNone/>
                      </a:pPr>
                      <a:endParaRPr lang="en-US" sz="1600"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t>Training on Behavior Support, At-risk Interventions, Mental Health,</a:t>
                      </a:r>
                      <a:r>
                        <a:rPr lang="en-US" sz="1600" baseline="0" dirty="0" smtClean="0"/>
                        <a:t> etc</a:t>
                      </a:r>
                      <a:r>
                        <a:rPr lang="en-US" sz="1600" dirty="0" smtClean="0"/>
                        <a: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600"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t>Autism</a:t>
                      </a:r>
                      <a:r>
                        <a:rPr lang="en-US" sz="1600" baseline="0" dirty="0" smtClean="0"/>
                        <a:t> Education and Consulting</a:t>
                      </a:r>
                      <a:endParaRPr lang="en-US" sz="1600" dirty="0"/>
                    </a:p>
                  </a:txBody>
                  <a:tcPr/>
                </a:tc>
                <a:tc>
                  <a:txBody>
                    <a:bodyPr/>
                    <a:lstStyle/>
                    <a:p>
                      <a:pPr>
                        <a:lnSpc>
                          <a:spcPct val="80000"/>
                        </a:lnSpc>
                        <a:buFont typeface="Arial" pitchFamily="34" charset="0"/>
                        <a:buChar char="•"/>
                      </a:pPr>
                      <a:r>
                        <a:rPr lang="en-US" sz="1600" dirty="0" smtClean="0"/>
                        <a:t>Alternative School Placement</a:t>
                      </a:r>
                    </a:p>
                    <a:p>
                      <a:pPr>
                        <a:lnSpc>
                          <a:spcPct val="80000"/>
                        </a:lnSpc>
                        <a:buFont typeface="Arial" pitchFamily="34" charset="0"/>
                        <a:buNone/>
                      </a:pPr>
                      <a:endParaRPr lang="en-US" sz="1600" dirty="0" smtClean="0"/>
                    </a:p>
                    <a:p>
                      <a:pPr>
                        <a:lnSpc>
                          <a:spcPct val="80000"/>
                        </a:lnSpc>
                        <a:buFont typeface="Arial" pitchFamily="34" charset="0"/>
                        <a:buChar char="•"/>
                      </a:pPr>
                      <a:r>
                        <a:rPr lang="en-US" sz="1600" dirty="0" smtClean="0"/>
                        <a:t>Parent Support/Education </a:t>
                      </a:r>
                    </a:p>
                    <a:p>
                      <a:pPr>
                        <a:lnSpc>
                          <a:spcPct val="80000"/>
                        </a:lnSpc>
                        <a:buFont typeface="Arial" pitchFamily="34" charset="0"/>
                        <a:buNone/>
                      </a:pPr>
                      <a:endParaRPr lang="en-US" sz="1600" dirty="0" smtClean="0"/>
                    </a:p>
                    <a:p>
                      <a:pPr>
                        <a:lnSpc>
                          <a:spcPct val="80000"/>
                        </a:lnSpc>
                        <a:buFont typeface="Arial" pitchFamily="34" charset="0"/>
                        <a:buChar char="•"/>
                      </a:pPr>
                      <a:r>
                        <a:rPr lang="en-US" sz="1600" dirty="0" smtClean="0"/>
                        <a:t>Special Education Services </a:t>
                      </a:r>
                    </a:p>
                    <a:p>
                      <a:pPr>
                        <a:lnSpc>
                          <a:spcPct val="80000"/>
                        </a:lnSpc>
                        <a:buFont typeface="Arial" pitchFamily="34" charset="0"/>
                        <a:buNone/>
                      </a:pPr>
                      <a:endParaRPr lang="en-US" sz="1600" baseline="0" dirty="0" smtClean="0"/>
                    </a:p>
                    <a:p>
                      <a:pPr>
                        <a:lnSpc>
                          <a:spcPct val="80000"/>
                        </a:lnSpc>
                        <a:buFont typeface="Arial" pitchFamily="34" charset="0"/>
                        <a:buChar char="•"/>
                      </a:pPr>
                      <a:r>
                        <a:rPr lang="en-US" sz="1600" baseline="0" dirty="0" smtClean="0"/>
                        <a:t>Transition Support</a:t>
                      </a:r>
                    </a:p>
                    <a:p>
                      <a:pPr>
                        <a:lnSpc>
                          <a:spcPct val="80000"/>
                        </a:lnSpc>
                        <a:buFont typeface="Arial" pitchFamily="34" charset="0"/>
                        <a:buChar char="•"/>
                      </a:pPr>
                      <a:endParaRPr lang="en-US" sz="1600" baseline="0" dirty="0" smtClean="0"/>
                    </a:p>
                    <a:p>
                      <a:pPr>
                        <a:lnSpc>
                          <a:spcPct val="80000"/>
                        </a:lnSpc>
                        <a:buFont typeface="Arial" pitchFamily="34" charset="0"/>
                        <a:buChar char="•"/>
                      </a:pPr>
                      <a:r>
                        <a:rPr lang="en-US" sz="1600" baseline="0" dirty="0" smtClean="0"/>
                        <a:t>Recovery Room</a:t>
                      </a:r>
                    </a:p>
                    <a:p>
                      <a:pPr>
                        <a:lnSpc>
                          <a:spcPct val="80000"/>
                        </a:lnSpc>
                        <a:buFont typeface="Arial" pitchFamily="34" charset="0"/>
                        <a:buChar char="•"/>
                      </a:pPr>
                      <a:endParaRPr lang="en-US" sz="1600" baseline="0" dirty="0" smtClean="0"/>
                    </a:p>
                    <a:p>
                      <a:pPr>
                        <a:lnSpc>
                          <a:spcPct val="80000"/>
                        </a:lnSpc>
                        <a:buFont typeface="Arial" pitchFamily="34" charset="0"/>
                        <a:buChar char="•"/>
                      </a:pPr>
                      <a:r>
                        <a:rPr lang="en-US" sz="1600" baseline="0" dirty="0" smtClean="0"/>
                        <a:t>Refer to School Psychologist</a:t>
                      </a:r>
                      <a:endParaRPr lang="en-US" sz="1600" dirty="0" smtClean="0"/>
                    </a:p>
                    <a:p>
                      <a:endParaRPr lang="en-US" sz="1600" dirty="0"/>
                    </a:p>
                  </a:txBody>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defRPr/>
            </a:pPr>
            <a:r>
              <a:rPr lang="en-US" sz="3200" u="sng" dirty="0" smtClean="0"/>
              <a:t>Research Based and/or Effective Programs that can be Utilized in Schools</a:t>
            </a:r>
            <a:endParaRPr lang="en-US" sz="3200" u="sng" dirty="0"/>
          </a:p>
        </p:txBody>
      </p:sp>
      <p:sp>
        <p:nvSpPr>
          <p:cNvPr id="3" name="Content Placeholder 2"/>
          <p:cNvSpPr>
            <a:spLocks noGrp="1"/>
          </p:cNvSpPr>
          <p:nvPr>
            <p:ph sz="quarter" idx="1"/>
          </p:nvPr>
        </p:nvSpPr>
        <p:spPr/>
        <p:txBody>
          <a:bodyPr>
            <a:normAutofit fontScale="92500" lnSpcReduction="20000"/>
          </a:bodyPr>
          <a:lstStyle/>
          <a:p>
            <a:pPr>
              <a:defRPr/>
            </a:pPr>
            <a:endParaRPr lang="en-US" sz="2400" dirty="0" smtClean="0"/>
          </a:p>
          <a:p>
            <a:pPr>
              <a:defRPr/>
            </a:pPr>
            <a:r>
              <a:rPr lang="en-US" sz="2400" dirty="0" smtClean="0"/>
              <a:t>Big Brothers Big Sisters</a:t>
            </a:r>
          </a:p>
          <a:p>
            <a:pPr>
              <a:defRPr/>
            </a:pPr>
            <a:r>
              <a:rPr lang="en-US" sz="2400" dirty="0" smtClean="0"/>
              <a:t>Check and Connect</a:t>
            </a:r>
          </a:p>
          <a:p>
            <a:pPr>
              <a:defRPr/>
            </a:pPr>
            <a:r>
              <a:rPr lang="en-US" sz="2400" dirty="0" smtClean="0"/>
              <a:t>Cognitive Behavioral Therapy</a:t>
            </a:r>
          </a:p>
          <a:p>
            <a:pPr>
              <a:defRPr/>
            </a:pPr>
            <a:r>
              <a:rPr lang="en-US" sz="2400" dirty="0" smtClean="0"/>
              <a:t>Computer Assisted Instruction</a:t>
            </a:r>
          </a:p>
          <a:p>
            <a:pPr>
              <a:defRPr/>
            </a:pPr>
            <a:r>
              <a:rPr lang="en-US" sz="2400" dirty="0" smtClean="0"/>
              <a:t>Cooperative Learning</a:t>
            </a:r>
          </a:p>
          <a:p>
            <a:pPr>
              <a:defRPr/>
            </a:pPr>
            <a:r>
              <a:rPr lang="en-US" sz="2400" dirty="0" smtClean="0"/>
              <a:t>Differentiated Instruction</a:t>
            </a:r>
          </a:p>
          <a:p>
            <a:pPr>
              <a:defRPr/>
            </a:pPr>
            <a:r>
              <a:rPr lang="en-US" dirty="0" err="1" smtClean="0"/>
              <a:t>Olweus</a:t>
            </a:r>
            <a:endParaRPr lang="en-US" dirty="0" smtClean="0"/>
          </a:p>
          <a:p>
            <a:pPr>
              <a:defRPr/>
            </a:pPr>
            <a:r>
              <a:rPr lang="en-US" sz="2400" dirty="0" smtClean="0"/>
              <a:t>Social Thinking (Michelle Garcia Winner)</a:t>
            </a:r>
          </a:p>
          <a:p>
            <a:pPr>
              <a:buFont typeface="Wingdings" pitchFamily="2" charset="2"/>
              <a:buNone/>
              <a:defRPr/>
            </a:pPr>
            <a:endParaRPr lang="en-US" sz="2000" dirty="0" smtClean="0"/>
          </a:p>
          <a:p>
            <a:pPr>
              <a:buFont typeface="Wingdings" pitchFamily="2" charset="2"/>
              <a:buNone/>
              <a:defRPr/>
            </a:pPr>
            <a:endParaRPr lang="en-US" sz="2000" dirty="0" smtClean="0"/>
          </a:p>
        </p:txBody>
      </p:sp>
      <p:sp>
        <p:nvSpPr>
          <p:cNvPr id="4" name="Content Placeholder 3"/>
          <p:cNvSpPr>
            <a:spLocks noGrp="1"/>
          </p:cNvSpPr>
          <p:nvPr>
            <p:ph sz="quarter" idx="2"/>
          </p:nvPr>
        </p:nvSpPr>
        <p:spPr/>
        <p:txBody>
          <a:bodyPr>
            <a:normAutofit fontScale="92500" lnSpcReduction="20000"/>
          </a:bodyPr>
          <a:lstStyle/>
          <a:p>
            <a:pPr>
              <a:defRPr/>
            </a:pPr>
            <a:endParaRPr lang="en-US" sz="2400" dirty="0" smtClean="0"/>
          </a:p>
          <a:p>
            <a:pPr>
              <a:defRPr/>
            </a:pPr>
            <a:r>
              <a:rPr lang="en-US" sz="2400" dirty="0" smtClean="0"/>
              <a:t>First Step to Success</a:t>
            </a:r>
          </a:p>
          <a:p>
            <a:pPr>
              <a:defRPr/>
            </a:pPr>
            <a:r>
              <a:rPr lang="en-US" sz="2400" dirty="0" smtClean="0"/>
              <a:t>Parents as Teachers</a:t>
            </a:r>
          </a:p>
          <a:p>
            <a:pPr>
              <a:defRPr/>
            </a:pPr>
            <a:r>
              <a:rPr lang="en-US" sz="2400" dirty="0" smtClean="0"/>
              <a:t>Public Achievement</a:t>
            </a:r>
          </a:p>
          <a:p>
            <a:pPr>
              <a:defRPr/>
            </a:pPr>
            <a:r>
              <a:rPr lang="en-US" sz="2400" dirty="0" smtClean="0"/>
              <a:t>Reconnecting Youth</a:t>
            </a:r>
          </a:p>
          <a:p>
            <a:pPr>
              <a:defRPr/>
            </a:pPr>
            <a:r>
              <a:rPr lang="en-US" sz="2400" dirty="0" smtClean="0"/>
              <a:t>Second Step: Violence Prevention Curriculum</a:t>
            </a:r>
          </a:p>
          <a:p>
            <a:pPr>
              <a:defRPr/>
            </a:pPr>
            <a:r>
              <a:rPr lang="en-US" dirty="0" smtClean="0"/>
              <a:t>Second Step: Steps to Respect Bullying Prevention Program</a:t>
            </a:r>
            <a:endParaRPr lang="en-US" sz="2400" dirty="0" smtClean="0"/>
          </a:p>
          <a:p>
            <a:pPr>
              <a:defRPr/>
            </a:pPr>
            <a:r>
              <a:rPr lang="en-US" sz="2400" dirty="0" smtClean="0"/>
              <a:t>Skill Streaming</a:t>
            </a:r>
          </a:p>
          <a:p>
            <a:pPr>
              <a:defRPr/>
            </a:pPr>
            <a:r>
              <a:rPr lang="en-US" dirty="0" smtClean="0"/>
              <a:t>Brain Gym</a:t>
            </a:r>
          </a:p>
          <a:p>
            <a:pPr marL="0" indent="0">
              <a:buNone/>
              <a:defRPr/>
            </a:pPr>
            <a:endParaRPr lang="en-US" sz="2400" dirty="0" smtClean="0"/>
          </a:p>
          <a:p>
            <a:pPr>
              <a:buNone/>
              <a:defRPr/>
            </a:pPr>
            <a:endParaRPr lang="en-US" sz="2400" dirty="0" smtClean="0"/>
          </a:p>
          <a:p>
            <a:pPr>
              <a:buFont typeface="Wingdings" pitchFamily="2" charset="2"/>
              <a:buNone/>
              <a:defRPr/>
            </a:pPr>
            <a:endParaRPr lang="en-US" dirty="0"/>
          </a:p>
        </p:txBody>
      </p:sp>
    </p:spTree>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lstStyle/>
          <a:p>
            <a:pPr algn="ctr"/>
            <a:r>
              <a:rPr lang="en-US" dirty="0" smtClean="0"/>
              <a:t>VIDEO</a:t>
            </a:r>
            <a:endParaRPr lang="en-US" dirty="0"/>
          </a:p>
        </p:txBody>
      </p:sp>
      <p:sp>
        <p:nvSpPr>
          <p:cNvPr id="3" name="Content Placeholder 2"/>
          <p:cNvSpPr>
            <a:spLocks noGrp="1"/>
          </p:cNvSpPr>
          <p:nvPr>
            <p:ph sz="quarter" idx="1"/>
          </p:nvPr>
        </p:nvSpPr>
        <p:spPr/>
        <p:txBody>
          <a:bodyPr/>
          <a:lstStyle/>
          <a:p>
            <a:r>
              <a:rPr lang="en-US" dirty="0" smtClean="0"/>
              <a:t>Second Step </a:t>
            </a:r>
          </a:p>
          <a:p>
            <a:r>
              <a:rPr lang="en-US" dirty="0" smtClean="0"/>
              <a:t>Steps to Respect</a:t>
            </a:r>
            <a:endParaRPr lang="en-US" dirty="0" smtClean="0">
              <a:hlinkClick r:id="rId2"/>
            </a:endParaRPr>
          </a:p>
          <a:p>
            <a:r>
              <a:rPr lang="en-US" dirty="0" smtClean="0">
                <a:hlinkClick r:id="rId2"/>
              </a:rPr>
              <a:t>www.braingym.com</a:t>
            </a:r>
            <a:endParaRPr lang="en-US" dirty="0" smtClean="0"/>
          </a:p>
          <a:p>
            <a:pPr lvl="1"/>
            <a:r>
              <a:rPr lang="en-US" dirty="0">
                <a:hlinkClick r:id="rId3"/>
              </a:rPr>
              <a:t>https://www.youtube.com/watch?v=wrgp9cpYyLo</a:t>
            </a:r>
            <a:endParaRPr lang="en-US" dirty="0" smtClean="0"/>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990600"/>
            <a:ext cx="2819400" cy="157886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3600" y="3536754"/>
            <a:ext cx="4343400" cy="2965758"/>
          </a:xfrm>
          <a:prstGeom prst="rect">
            <a:avLst/>
          </a:prstGeom>
        </p:spPr>
      </p:pic>
    </p:spTree>
    <p:extLst>
      <p:ext uri="{BB962C8B-B14F-4D97-AF65-F5344CB8AC3E}">
        <p14:creationId xmlns:p14="http://schemas.microsoft.com/office/powerpoint/2010/main" val="38058865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normAutofit fontScale="90000"/>
          </a:bodyPr>
          <a:lstStyle/>
          <a:p>
            <a:pPr algn="ctr">
              <a:defRPr/>
            </a:pPr>
            <a:r>
              <a:rPr lang="en-US" u="sng" dirty="0" smtClean="0"/>
              <a:t>School Based Mental Health Service Access</a:t>
            </a:r>
            <a:endParaRPr lang="en-US" u="sng" dirty="0"/>
          </a:p>
        </p:txBody>
      </p:sp>
      <p:sp>
        <p:nvSpPr>
          <p:cNvPr id="3" name="Content Placeholder 2"/>
          <p:cNvSpPr>
            <a:spLocks noGrp="1"/>
          </p:cNvSpPr>
          <p:nvPr>
            <p:ph sz="quarter" idx="1"/>
          </p:nvPr>
        </p:nvSpPr>
        <p:spPr>
          <a:xfrm>
            <a:off x="457200" y="1527048"/>
            <a:ext cx="7467600" cy="4721352"/>
          </a:xfrm>
        </p:spPr>
        <p:txBody>
          <a:bodyPr>
            <a:normAutofit lnSpcReduction="10000"/>
          </a:bodyPr>
          <a:lstStyle/>
          <a:p>
            <a:pPr lvl="1">
              <a:defRPr/>
            </a:pPr>
            <a:r>
              <a:rPr lang="en-US" sz="2400" i="1" dirty="0" smtClean="0"/>
              <a:t>General</a:t>
            </a:r>
            <a:r>
              <a:rPr lang="en-US" sz="2400" dirty="0" smtClean="0"/>
              <a:t> Process:</a:t>
            </a:r>
          </a:p>
          <a:p>
            <a:pPr lvl="2">
              <a:defRPr/>
            </a:pPr>
            <a:r>
              <a:rPr lang="en-US" sz="2400" dirty="0" smtClean="0"/>
              <a:t>Usually teacher or counselor have concerns regarding student.  </a:t>
            </a:r>
          </a:p>
          <a:p>
            <a:pPr lvl="2">
              <a:defRPr/>
            </a:pPr>
            <a:r>
              <a:rPr lang="en-US" sz="2400" dirty="0" smtClean="0"/>
              <a:t>Teacher/counselor/principal fill out SBMH referral packet and consult with school social worker assigned to their district.</a:t>
            </a:r>
          </a:p>
          <a:p>
            <a:pPr lvl="2">
              <a:defRPr/>
            </a:pPr>
            <a:r>
              <a:rPr lang="en-US" sz="2400" dirty="0" smtClean="0"/>
              <a:t>Depending on concerns</a:t>
            </a:r>
          </a:p>
          <a:p>
            <a:pPr lvl="3">
              <a:defRPr/>
            </a:pPr>
            <a:r>
              <a:rPr lang="en-US" sz="2400" dirty="0" smtClean="0"/>
              <a:t> meetings are scheduled</a:t>
            </a:r>
          </a:p>
          <a:p>
            <a:pPr lvl="3">
              <a:defRPr/>
            </a:pPr>
            <a:r>
              <a:rPr lang="en-US" sz="2400" dirty="0" smtClean="0"/>
              <a:t> observations are scheduled </a:t>
            </a:r>
          </a:p>
          <a:p>
            <a:pPr lvl="3">
              <a:defRPr/>
            </a:pPr>
            <a:r>
              <a:rPr lang="en-US" sz="2400" dirty="0" smtClean="0"/>
              <a:t> creative, personalized interventions are designed that are based on need, flexibility, and feasibility.  </a:t>
            </a:r>
            <a:endParaRPr lang="en-US" sz="2400" dirty="0"/>
          </a:p>
          <a:p>
            <a:pPr lvl="3">
              <a:defRPr/>
            </a:pPr>
            <a:endParaRPr lang="en-US" sz="2400" dirty="0" smtClean="0"/>
          </a:p>
          <a:p>
            <a:pPr lvl="2">
              <a:buNone/>
              <a:defRPr/>
            </a:pPr>
            <a:endParaRPr lang="en-US" sz="2400" dirty="0" smtClean="0"/>
          </a:p>
          <a:p>
            <a:pPr lvl="2">
              <a:buNone/>
              <a:defRPr/>
            </a:pPr>
            <a:endParaRPr lang="en-US" sz="2400" dirty="0" smtClean="0"/>
          </a:p>
          <a:p>
            <a:pPr>
              <a:buNone/>
              <a:defRPr/>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7467600" cy="944562"/>
          </a:xfrm>
        </p:spPr>
        <p:txBody>
          <a:bodyPr/>
          <a:lstStyle/>
          <a:p>
            <a:pPr algn="ctr" eaLnBrk="1" fontAlgn="auto" hangingPunct="1">
              <a:spcAft>
                <a:spcPts val="0"/>
              </a:spcAft>
              <a:defRPr/>
            </a:pPr>
            <a:r>
              <a:rPr lang="en-US" u="sng" dirty="0" smtClean="0"/>
              <a:t>Data Collection and Why?</a:t>
            </a:r>
            <a:endParaRPr lang="en-US" u="sng" dirty="0"/>
          </a:p>
        </p:txBody>
      </p:sp>
      <p:sp>
        <p:nvSpPr>
          <p:cNvPr id="10243" name="Content Placeholder 2"/>
          <p:cNvSpPr>
            <a:spLocks noGrp="1"/>
          </p:cNvSpPr>
          <p:nvPr>
            <p:ph sz="quarter" idx="1"/>
          </p:nvPr>
        </p:nvSpPr>
        <p:spPr/>
        <p:txBody>
          <a:bodyPr/>
          <a:lstStyle/>
          <a:p>
            <a:pPr eaLnBrk="1" hangingPunct="1"/>
            <a:r>
              <a:rPr lang="en-US" dirty="0" smtClean="0"/>
              <a:t>When we don’t know why a behavior occurs, we collect data</a:t>
            </a:r>
          </a:p>
          <a:p>
            <a:pPr eaLnBrk="1" hangingPunct="1"/>
            <a:endParaRPr lang="en-US" dirty="0" smtClean="0"/>
          </a:p>
          <a:p>
            <a:pPr eaLnBrk="1" hangingPunct="1"/>
            <a:r>
              <a:rPr lang="en-US" dirty="0" smtClean="0"/>
              <a:t>Data should be collected on </a:t>
            </a:r>
            <a:r>
              <a:rPr lang="en-US" i="1" dirty="0" smtClean="0"/>
              <a:t>specific, </a:t>
            </a:r>
            <a:r>
              <a:rPr lang="en-US" dirty="0" smtClean="0"/>
              <a:t>targeted behaviors</a:t>
            </a:r>
          </a:p>
          <a:p>
            <a:pPr lvl="1" eaLnBrk="1" hangingPunct="1"/>
            <a:r>
              <a:rPr lang="en-US" dirty="0" smtClean="0"/>
              <a:t>How often they occur (frequency)</a:t>
            </a:r>
          </a:p>
          <a:p>
            <a:pPr lvl="1" eaLnBrk="1" hangingPunct="1"/>
            <a:r>
              <a:rPr lang="en-US" dirty="0" smtClean="0"/>
              <a:t>How severe they are (intensity)</a:t>
            </a:r>
          </a:p>
          <a:p>
            <a:pPr lvl="1" eaLnBrk="1" hangingPunct="1"/>
            <a:r>
              <a:rPr lang="en-US" dirty="0" smtClean="0"/>
              <a:t>Where they occur</a:t>
            </a:r>
          </a:p>
          <a:p>
            <a:pPr lvl="1" eaLnBrk="1" hangingPunct="1"/>
            <a:r>
              <a:rPr lang="en-US" dirty="0" smtClean="0"/>
              <a:t>When they occur</a:t>
            </a:r>
          </a:p>
          <a:p>
            <a:pPr lvl="1" eaLnBrk="1" hangingPunct="1"/>
            <a:endParaRPr lang="en-US" dirty="0" smtClean="0"/>
          </a:p>
          <a:p>
            <a:pPr eaLnBrk="1" hangingPunct="1"/>
            <a:endParaRPr lang="en-US" dirty="0" smtClean="0"/>
          </a:p>
          <a:p>
            <a:pPr eaLnBrk="1" hangingPunct="1"/>
            <a:endParaRPr lang="en-US" dirty="0" smtClean="0"/>
          </a:p>
          <a:p>
            <a:pPr lvl="1" eaLnBrk="1" hangingPunct="1"/>
            <a:endParaRPr lang="en-US" dirty="0" smtClean="0"/>
          </a:p>
          <a:p>
            <a:pPr lvl="1" eaLnBrk="1" hangingPunct="1"/>
            <a:endParaRPr lang="en-US"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3352800"/>
            <a:ext cx="2599387" cy="32289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u="sng" dirty="0" smtClean="0"/>
              <a:t>ABC chart</a:t>
            </a:r>
            <a:endParaRPr lang="en-US" u="sng" dirty="0"/>
          </a:p>
        </p:txBody>
      </p:sp>
      <p:graphicFrame>
        <p:nvGraphicFramePr>
          <p:cNvPr id="4" name="Content Placeholder 3"/>
          <p:cNvGraphicFramePr>
            <a:graphicFrameLocks noGrp="1" noChangeAspect="1"/>
          </p:cNvGraphicFramePr>
          <p:nvPr>
            <p:ph sz="quarter" idx="1"/>
          </p:nvPr>
        </p:nvGraphicFramePr>
        <p:xfrm>
          <a:off x="990600" y="1143000"/>
          <a:ext cx="7086600" cy="5464367"/>
        </p:xfrm>
        <a:graphic>
          <a:graphicData uri="http://schemas.openxmlformats.org/presentationml/2006/ole">
            <mc:AlternateContent xmlns:mc="http://schemas.openxmlformats.org/markup-compatibility/2006">
              <mc:Choice xmlns:v="urn:schemas-microsoft-com:vml" Requires="v">
                <p:oleObj spid="_x0000_s6382" name="Worksheet" r:id="rId3" imgW="8696197" imgH="6705736" progId="Excel.Sheet.8">
                  <p:embed/>
                </p:oleObj>
              </mc:Choice>
              <mc:Fallback>
                <p:oleObj name="Worksheet" r:id="rId3" imgW="8696197" imgH="6705736" progId="Excel.Sheet.8">
                  <p:embed/>
                  <p:pic>
                    <p:nvPicPr>
                      <p:cNvPr id="0" name="Content Placeholder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143000"/>
                        <a:ext cx="7086600" cy="54643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lang="en-US" u="sng" dirty="0" smtClean="0"/>
              <a:t>Data Collection Chart</a:t>
            </a:r>
            <a:endParaRPr lang="en-US" u="sng" dirty="0"/>
          </a:p>
        </p:txBody>
      </p:sp>
      <p:graphicFrame>
        <p:nvGraphicFramePr>
          <p:cNvPr id="4" name="Content Placeholder 3"/>
          <p:cNvGraphicFramePr>
            <a:graphicFrameLocks noGrp="1" noChangeAspect="1"/>
          </p:cNvGraphicFramePr>
          <p:nvPr>
            <p:ph sz="quarter" idx="1"/>
          </p:nvPr>
        </p:nvGraphicFramePr>
        <p:xfrm>
          <a:off x="890129" y="1143000"/>
          <a:ext cx="7221057" cy="5330825"/>
        </p:xfrm>
        <a:graphic>
          <a:graphicData uri="http://schemas.openxmlformats.org/presentationml/2006/ole">
            <mc:AlternateContent xmlns:mc="http://schemas.openxmlformats.org/markup-compatibility/2006">
              <mc:Choice xmlns:v="urn:schemas-microsoft-com:vml" Requires="v">
                <p:oleObj spid="_x0000_s1262" name="Document" r:id="rId3" imgW="9308538" imgH="6872357" progId="Word.Document.12">
                  <p:embed/>
                </p:oleObj>
              </mc:Choice>
              <mc:Fallback>
                <p:oleObj name="Document" r:id="rId3" imgW="9308538" imgH="6872357" progId="Word.Document.12">
                  <p:embed/>
                  <p:pic>
                    <p:nvPicPr>
                      <p:cNvPr id="0" name="Content Placeholder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129" y="1143000"/>
                        <a:ext cx="7221057" cy="5330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u="sng" dirty="0" smtClean="0"/>
              <a:t>Monthly Calendar</a:t>
            </a:r>
            <a:endParaRPr lang="en-US" u="sng" dirty="0"/>
          </a:p>
        </p:txBody>
      </p:sp>
      <p:pic>
        <p:nvPicPr>
          <p:cNvPr id="6" name="Content Placeholder 5" descr="blank calendar.jpg"/>
          <p:cNvPicPr>
            <a:picLocks noGrp="1" noChangeAspect="1"/>
          </p:cNvPicPr>
          <p:nvPr>
            <p:ph sz="quarter" idx="1"/>
          </p:nvPr>
        </p:nvPicPr>
        <p:blipFill>
          <a:blip r:embed="rId2" cstate="print"/>
          <a:stretch>
            <a:fillRect/>
          </a:stretch>
        </p:blipFill>
        <p:spPr>
          <a:xfrm>
            <a:off x="761626" y="762000"/>
            <a:ext cx="7391774" cy="5711825"/>
          </a:xfrm>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normAutofit/>
          </a:bodyPr>
          <a:lstStyle/>
          <a:p>
            <a:r>
              <a:rPr lang="en-US" sz="4800" dirty="0" smtClean="0"/>
              <a:t>Presenters….</a:t>
            </a:r>
            <a:endParaRPr lang="en-US" sz="4800" dirty="0"/>
          </a:p>
        </p:txBody>
      </p:sp>
      <p:sp>
        <p:nvSpPr>
          <p:cNvPr id="3" name="Content Placeholder 2"/>
          <p:cNvSpPr>
            <a:spLocks noGrp="1"/>
          </p:cNvSpPr>
          <p:nvPr>
            <p:ph sz="quarter" idx="1"/>
          </p:nvPr>
        </p:nvSpPr>
        <p:spPr>
          <a:xfrm>
            <a:off x="457200" y="1143000"/>
            <a:ext cx="7467600" cy="5029200"/>
          </a:xfrm>
        </p:spPr>
        <p:txBody>
          <a:bodyPr>
            <a:normAutofit fontScale="77500" lnSpcReduction="20000"/>
          </a:bodyPr>
          <a:lstStyle/>
          <a:p>
            <a:r>
              <a:rPr lang="en-US" i="1" u="sng" dirty="0" smtClean="0"/>
              <a:t>Debbie Griffith Fujinami, School Social Worker</a:t>
            </a:r>
          </a:p>
          <a:p>
            <a:pPr lvl="1"/>
            <a:r>
              <a:rPr lang="en-US" dirty="0" smtClean="0"/>
              <a:t>Master of Social Work (MSW); Licensed Clinical Social Worker (LCSW)</a:t>
            </a:r>
          </a:p>
          <a:p>
            <a:pPr lvl="1"/>
            <a:r>
              <a:rPr lang="en-US" dirty="0" smtClean="0"/>
              <a:t>Assigned to Nodaway Holt School District, South Holt School District, Mound City School District, Craig School District, Fairfax School District, Rock Port School District= approx. 1331 students</a:t>
            </a:r>
          </a:p>
          <a:p>
            <a:pPr lvl="1"/>
            <a:endParaRPr lang="en-US" dirty="0" smtClean="0"/>
          </a:p>
          <a:p>
            <a:r>
              <a:rPr lang="en-US" i="1" u="sng" dirty="0" smtClean="0"/>
              <a:t>Lisa Christmas, School Social Worker</a:t>
            </a:r>
          </a:p>
          <a:p>
            <a:pPr lvl="1"/>
            <a:r>
              <a:rPr lang="en-US" dirty="0"/>
              <a:t>Master of Social Work (MSW); Licensed Clinical Social Work (LCSW), Certified Trauma Specialist (CTS)</a:t>
            </a:r>
          </a:p>
          <a:p>
            <a:pPr lvl="1"/>
            <a:r>
              <a:rPr lang="en-US" dirty="0"/>
              <a:t>Assigned to Avenue City School District, </a:t>
            </a:r>
            <a:r>
              <a:rPr lang="en-US" dirty="0" err="1"/>
              <a:t>Pattonsburg</a:t>
            </a:r>
            <a:r>
              <a:rPr lang="en-US" dirty="0"/>
              <a:t> School District, Albany School District, Stanberry School District, King City School District, Northeast Nodaway School District, Jefferson School District, and Head Start = approx. </a:t>
            </a:r>
            <a:r>
              <a:rPr lang="en-US" dirty="0" smtClean="0"/>
              <a:t>2089 students</a:t>
            </a:r>
            <a:endParaRPr lang="en-US" dirty="0"/>
          </a:p>
          <a:p>
            <a:pPr lvl="1"/>
            <a:endParaRPr lang="en-US" i="1" u="sng" dirty="0" smtClean="0"/>
          </a:p>
          <a:p>
            <a:r>
              <a:rPr lang="en-US" i="1" u="sng" dirty="0" smtClean="0"/>
              <a:t>Tammy </a:t>
            </a:r>
            <a:r>
              <a:rPr lang="en-US" i="1" u="sng" dirty="0" err="1" smtClean="0"/>
              <a:t>Oltman</a:t>
            </a:r>
            <a:r>
              <a:rPr lang="en-US" i="1" u="sng" dirty="0" smtClean="0"/>
              <a:t>, School Social Worker/Coordinator</a:t>
            </a:r>
          </a:p>
          <a:p>
            <a:pPr lvl="1"/>
            <a:r>
              <a:rPr lang="en-US" dirty="0" smtClean="0"/>
              <a:t>Master of Social Work (MSW); Licensed Clinical Social Work (LCSW), IA Licensed Independent Social Worker (LISW)</a:t>
            </a:r>
          </a:p>
          <a:p>
            <a:pPr lvl="1"/>
            <a:r>
              <a:rPr lang="en-US" dirty="0" smtClean="0"/>
              <a:t>Tammy is currently the School Social Worker/Coordinator for The Learning Center (an alternative educational program for the Maryville R-II School District)</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School based intervention team </a:t>
            </a:r>
            <a:br>
              <a:rPr lang="en-US" u="sng" dirty="0" smtClean="0"/>
            </a:br>
            <a:r>
              <a:rPr lang="en-US" u="sng" dirty="0" smtClean="0"/>
              <a:t>meeting (SBIT)</a:t>
            </a:r>
            <a:endParaRPr lang="en-US" u="sng" dirty="0"/>
          </a:p>
        </p:txBody>
      </p:sp>
      <p:sp>
        <p:nvSpPr>
          <p:cNvPr id="3" name="Content Placeholder 2"/>
          <p:cNvSpPr>
            <a:spLocks noGrp="1"/>
          </p:cNvSpPr>
          <p:nvPr>
            <p:ph sz="quarter" idx="1"/>
          </p:nvPr>
        </p:nvSpPr>
        <p:spPr>
          <a:xfrm>
            <a:off x="381000" y="1905000"/>
            <a:ext cx="7467600" cy="3581400"/>
          </a:xfrm>
        </p:spPr>
        <p:txBody>
          <a:bodyPr/>
          <a:lstStyle/>
          <a:p>
            <a:r>
              <a:rPr lang="en-US" dirty="0" smtClean="0"/>
              <a:t>Determine time and place</a:t>
            </a:r>
          </a:p>
          <a:p>
            <a:r>
              <a:rPr lang="en-US" dirty="0" smtClean="0"/>
              <a:t>Key players (administrator, core teacher, special education staff, guidance counselor, school social worker, other staff, other relevant agencies)</a:t>
            </a:r>
          </a:p>
          <a:p>
            <a:r>
              <a:rPr lang="en-US" dirty="0" smtClean="0"/>
              <a:t>Team approach-brainstorm</a:t>
            </a:r>
          </a:p>
          <a:p>
            <a:r>
              <a:rPr lang="en-US" dirty="0" smtClean="0"/>
              <a:t>Focus on strengths</a:t>
            </a:r>
          </a:p>
          <a:p>
            <a:r>
              <a:rPr lang="en-US" dirty="0" smtClean="0"/>
              <a:t>Prioritize one or two target behaviors</a:t>
            </a:r>
          </a:p>
          <a:p>
            <a:r>
              <a:rPr lang="en-US" dirty="0" smtClean="0"/>
              <a:t>Set measurable, realistic goals</a:t>
            </a:r>
          </a:p>
          <a:p>
            <a:endParaRPr lang="en-US"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11162"/>
          </a:xfrm>
        </p:spPr>
        <p:txBody>
          <a:bodyPr>
            <a:normAutofit fontScale="90000"/>
          </a:bodyPr>
          <a:lstStyle/>
          <a:p>
            <a:r>
              <a:rPr lang="en-US" u="sng" dirty="0" smtClean="0"/>
              <a:t>SBIT Forms</a:t>
            </a:r>
            <a:endParaRPr lang="en-US" u="sng" dirty="0"/>
          </a:p>
        </p:txBody>
      </p:sp>
      <p:graphicFrame>
        <p:nvGraphicFramePr>
          <p:cNvPr id="4" name="Content Placeholder 3"/>
          <p:cNvGraphicFramePr>
            <a:graphicFrameLocks noGrp="1" noChangeAspect="1"/>
          </p:cNvGraphicFramePr>
          <p:nvPr>
            <p:ph sz="quarter" idx="1"/>
          </p:nvPr>
        </p:nvGraphicFramePr>
        <p:xfrm>
          <a:off x="2441395" y="746990"/>
          <a:ext cx="4111805" cy="5726836"/>
        </p:xfrm>
        <a:graphic>
          <a:graphicData uri="http://schemas.openxmlformats.org/presentationml/2006/ole">
            <mc:AlternateContent xmlns:mc="http://schemas.openxmlformats.org/markup-compatibility/2006">
              <mc:Choice xmlns:v="urn:schemas-microsoft-com:vml" Requires="v">
                <p:oleObj spid="_x0000_s2286" name="Document" r:id="rId3" imgW="6550888" imgH="9124835" progId="Word.Document.8">
                  <p:embed/>
                </p:oleObj>
              </mc:Choice>
              <mc:Fallback>
                <p:oleObj name="Document" r:id="rId3" imgW="6550888" imgH="9124835" progId="Word.Document.8">
                  <p:embed/>
                  <p:pic>
                    <p:nvPicPr>
                      <p:cNvPr id="0" name="Content Placeholder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1395" y="746990"/>
                        <a:ext cx="4111805" cy="57268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nvGraphicFramePr>
        <p:xfrm>
          <a:off x="1958975" y="0"/>
          <a:ext cx="5226050" cy="6858000"/>
        </p:xfrm>
        <a:graphic>
          <a:graphicData uri="http://schemas.openxmlformats.org/presentationml/2006/ole">
            <mc:AlternateContent xmlns:mc="http://schemas.openxmlformats.org/markup-compatibility/2006">
              <mc:Choice xmlns:v="urn:schemas-microsoft-com:vml" Requires="v">
                <p:oleObj spid="_x0000_s3311" name="Document" r:id="rId3" imgW="6864757" imgH="9007504" progId="Word.Document.8">
                  <p:embed/>
                </p:oleObj>
              </mc:Choice>
              <mc:Fallback>
                <p:oleObj name="Document" r:id="rId3" imgW="6864757" imgH="9007504" progId="Word.Document.8">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8975" y="0"/>
                        <a:ext cx="5226050"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nvGraphicFramePr>
        <p:xfrm>
          <a:off x="1973263" y="0"/>
          <a:ext cx="5197475" cy="6858000"/>
        </p:xfrm>
        <a:graphic>
          <a:graphicData uri="http://schemas.openxmlformats.org/presentationml/2006/ole">
            <mc:AlternateContent xmlns:mc="http://schemas.openxmlformats.org/markup-compatibility/2006">
              <mc:Choice xmlns:v="urn:schemas-microsoft-com:vml" Requires="v">
                <p:oleObj spid="_x0000_s4334" name="Document" r:id="rId3" imgW="6864757" imgH="9057171" progId="Word.Document.8">
                  <p:embed/>
                </p:oleObj>
              </mc:Choice>
              <mc:Fallback>
                <p:oleObj name="Document" r:id="rId3" imgW="6864757" imgH="9057171"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3263" y="0"/>
                        <a:ext cx="5197475"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nvGraphicFramePr>
        <p:xfrm>
          <a:off x="2000250" y="0"/>
          <a:ext cx="5141913" cy="6858000"/>
        </p:xfrm>
        <a:graphic>
          <a:graphicData uri="http://schemas.openxmlformats.org/presentationml/2006/ole">
            <mc:AlternateContent xmlns:mc="http://schemas.openxmlformats.org/markup-compatibility/2006">
              <mc:Choice xmlns:v="urn:schemas-microsoft-com:vml" Requires="v">
                <p:oleObj spid="_x0000_s5358" name="Document" r:id="rId3" imgW="6864757" imgH="9154347" progId="Word.Document.8">
                  <p:embed/>
                </p:oleObj>
              </mc:Choice>
              <mc:Fallback>
                <p:oleObj name="Document" r:id="rId3" imgW="6864757" imgH="9154347" progId="Word.Documen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0" y="0"/>
                        <a:ext cx="5141913"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Follow Up</a:t>
            </a:r>
            <a:endParaRPr lang="en-US" u="sng" dirty="0"/>
          </a:p>
        </p:txBody>
      </p:sp>
      <p:sp>
        <p:nvSpPr>
          <p:cNvPr id="3" name="Content Placeholder 2"/>
          <p:cNvSpPr>
            <a:spLocks noGrp="1"/>
          </p:cNvSpPr>
          <p:nvPr>
            <p:ph sz="quarter" idx="1"/>
          </p:nvPr>
        </p:nvSpPr>
        <p:spPr/>
        <p:txBody>
          <a:bodyPr/>
          <a:lstStyle/>
          <a:p>
            <a:r>
              <a:rPr lang="en-US" dirty="0" smtClean="0"/>
              <a:t>Team reconvenes in 4-6 weeks after initial SBIT</a:t>
            </a:r>
          </a:p>
          <a:p>
            <a:pPr lvl="1"/>
            <a:r>
              <a:rPr lang="en-US" dirty="0" smtClean="0"/>
              <a:t>Research shows that it takes at least 21 days to change a habit</a:t>
            </a:r>
          </a:p>
          <a:p>
            <a:pPr lvl="1"/>
            <a:r>
              <a:rPr lang="en-US" dirty="0" smtClean="0"/>
              <a:t>Must be administered with fidelity and consistency</a:t>
            </a:r>
          </a:p>
          <a:p>
            <a:r>
              <a:rPr lang="en-US" dirty="0" smtClean="0"/>
              <a:t>Review data</a:t>
            </a:r>
          </a:p>
          <a:p>
            <a:r>
              <a:rPr lang="en-US" dirty="0" smtClean="0"/>
              <a:t>Re-evaluate </a:t>
            </a:r>
            <a:r>
              <a:rPr lang="en-US" dirty="0" smtClean="0"/>
              <a:t>behavior interventions and deem if successful</a:t>
            </a:r>
          </a:p>
          <a:p>
            <a:r>
              <a:rPr lang="en-US" dirty="0" smtClean="0"/>
              <a:t>Determine if continue with current interventions or change</a:t>
            </a:r>
          </a:p>
          <a:p>
            <a:endParaRPr lang="en-US" dirty="0"/>
          </a:p>
          <a:p>
            <a:r>
              <a:rPr lang="en-US" dirty="0">
                <a:hlinkClick r:id="rId2"/>
              </a:rPr>
              <a:t>http://www.aces.maryville.k12.mo.us/forms.html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normAutofit/>
          </a:bodyPr>
          <a:lstStyle/>
          <a:p>
            <a:pPr algn="ctr"/>
            <a:r>
              <a:rPr lang="en-US" u="sng" dirty="0" smtClean="0"/>
              <a:t>Tier 3-SBMH Team Meeting</a:t>
            </a:r>
            <a:endParaRPr lang="en-US" u="sng" dirty="0"/>
          </a:p>
        </p:txBody>
      </p:sp>
      <p:sp>
        <p:nvSpPr>
          <p:cNvPr id="3" name="Content Placeholder 2"/>
          <p:cNvSpPr>
            <a:spLocks noGrp="1"/>
          </p:cNvSpPr>
          <p:nvPr>
            <p:ph sz="quarter" idx="1"/>
          </p:nvPr>
        </p:nvSpPr>
        <p:spPr>
          <a:xfrm>
            <a:off x="457200" y="1676400"/>
            <a:ext cx="7467600" cy="4797552"/>
          </a:xfrm>
        </p:spPr>
        <p:txBody>
          <a:bodyPr>
            <a:normAutofit/>
          </a:bodyPr>
          <a:lstStyle/>
          <a:p>
            <a:r>
              <a:rPr lang="en-US" dirty="0" smtClean="0"/>
              <a:t>If the intensity and frequency of behavior persists or is deemed unsafe, explore other options…..school psych referral, alternative school placement, special education referral, etc. </a:t>
            </a:r>
          </a:p>
          <a:p>
            <a:pPr lvl="1"/>
            <a:r>
              <a:rPr lang="en-US" sz="2400" dirty="0" smtClean="0"/>
              <a:t>This results in a school placement change for the student to be able to meet their needs</a:t>
            </a:r>
          </a:p>
          <a:p>
            <a:pPr lvl="1"/>
            <a:r>
              <a:rPr lang="en-US" sz="2400" dirty="0" smtClean="0"/>
              <a:t>This is a team decision</a:t>
            </a:r>
          </a:p>
          <a:p>
            <a:pPr lvl="1"/>
            <a:r>
              <a:rPr lang="en-US" sz="2400" dirty="0" smtClean="0"/>
              <a:t>The student will continue to have behavioral, emotional, and academic interventions</a:t>
            </a:r>
          </a:p>
          <a:p>
            <a:pPr lvl="1"/>
            <a:r>
              <a:rPr lang="en-US" sz="2400" dirty="0" smtClean="0"/>
              <a:t>Social work mental health services will also continue</a:t>
            </a:r>
          </a:p>
          <a:p>
            <a:pPr lvl="1"/>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lstStyle/>
          <a:p>
            <a:pPr algn="ctr"/>
            <a:r>
              <a:rPr lang="en-US" dirty="0" smtClean="0"/>
              <a:t>BREAK</a:t>
            </a:r>
            <a:endParaRPr lang="en-US" dirty="0"/>
          </a:p>
        </p:txBody>
      </p:sp>
      <p:sp>
        <p:nvSpPr>
          <p:cNvPr id="3" name="Content Placeholder 2"/>
          <p:cNvSpPr>
            <a:spLocks noGrp="1"/>
          </p:cNvSpPr>
          <p:nvPr>
            <p:ph sz="quarter" idx="1"/>
          </p:nvPr>
        </p:nvSpPr>
        <p:spPr/>
        <p:txBody>
          <a:bodyPr/>
          <a:lstStyle/>
          <a:p>
            <a:r>
              <a:rPr lang="en-US" dirty="0">
                <a:hlinkClick r:id="rId2"/>
              </a:rPr>
              <a:t>https://</a:t>
            </a:r>
            <a:r>
              <a:rPr lang="en-US" dirty="0" smtClean="0">
                <a:hlinkClick r:id="rId2"/>
              </a:rPr>
              <a:t>www.youtube.com/watch?v=E3IM0AdQLLQ</a:t>
            </a:r>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375022"/>
            <a:ext cx="3352800" cy="33528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2819400"/>
            <a:ext cx="3670300" cy="2752725"/>
          </a:xfrm>
          <a:prstGeom prst="rect">
            <a:avLst/>
          </a:prstGeom>
        </p:spPr>
      </p:pic>
    </p:spTree>
    <p:extLst>
      <p:ext uri="{BB962C8B-B14F-4D97-AF65-F5344CB8AC3E}">
        <p14:creationId xmlns:p14="http://schemas.microsoft.com/office/powerpoint/2010/main" val="91842151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7467600" cy="944562"/>
          </a:xfrm>
        </p:spPr>
        <p:txBody>
          <a:bodyPr>
            <a:normAutofit/>
          </a:bodyPr>
          <a:lstStyle/>
          <a:p>
            <a:pPr algn="ctr"/>
            <a:endParaRPr lang="en-US" sz="4000" dirty="0"/>
          </a:p>
        </p:txBody>
      </p:sp>
      <p:sp>
        <p:nvSpPr>
          <p:cNvPr id="3" name="Content Placeholder 2"/>
          <p:cNvSpPr>
            <a:spLocks noGrp="1"/>
          </p:cNvSpPr>
          <p:nvPr>
            <p:ph sz="quarter" idx="1"/>
          </p:nvPr>
        </p:nvSpPr>
        <p:spPr/>
        <p:txBody>
          <a:bodyPr/>
          <a:lstStyle/>
          <a:p>
            <a:endParaRPr lang="en-US" dirty="0"/>
          </a:p>
        </p:txBody>
      </p:sp>
      <p:sp>
        <p:nvSpPr>
          <p:cNvPr id="4" name="Rectangle 3"/>
          <p:cNvSpPr/>
          <p:nvPr/>
        </p:nvSpPr>
        <p:spPr>
          <a:xfrm>
            <a:off x="1219201" y="2967335"/>
            <a:ext cx="5825592"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nterventions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329966554"/>
      </p:ext>
    </p:extLst>
  </p:cSld>
  <p:clrMapOvr>
    <a:masterClrMapping/>
  </p:clrMapOvr>
  <p:transition spd="slow">
    <p:wheel spokes="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Behavior systems </a:t>
            </a:r>
            <a:br>
              <a:rPr lang="en-US" dirty="0" smtClean="0"/>
            </a:br>
            <a:endParaRPr lang="en-US" dirty="0"/>
          </a:p>
        </p:txBody>
      </p:sp>
      <p:sp>
        <p:nvSpPr>
          <p:cNvPr id="3" name="Content Placeholder 2"/>
          <p:cNvSpPr>
            <a:spLocks noGrp="1"/>
          </p:cNvSpPr>
          <p:nvPr>
            <p:ph sz="quarter" idx="1"/>
          </p:nvPr>
        </p:nvSpPr>
        <p:spPr/>
        <p:txBody>
          <a:bodyPr/>
          <a:lstStyle/>
          <a:p>
            <a:r>
              <a:rPr lang="en-US" dirty="0"/>
              <a:t>Behavior </a:t>
            </a:r>
            <a:r>
              <a:rPr lang="en-US" dirty="0" smtClean="0"/>
              <a:t>Charts</a:t>
            </a:r>
          </a:p>
          <a:p>
            <a:r>
              <a:rPr lang="en-US" dirty="0" smtClean="0"/>
              <a:t>Visual charts/schedule</a:t>
            </a:r>
          </a:p>
          <a:p>
            <a:r>
              <a:rPr lang="en-US" dirty="0" smtClean="0"/>
              <a:t>Response Cost – give student tokens beginning of day and take away</a:t>
            </a:r>
          </a:p>
          <a:p>
            <a:r>
              <a:rPr lang="en-US" dirty="0" smtClean="0"/>
              <a:t>Token system – give tokens for appropriate behaviors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4267200"/>
            <a:ext cx="2857500" cy="2209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4300537"/>
            <a:ext cx="2857500" cy="2143125"/>
          </a:xfrm>
          <a:prstGeom prst="rect">
            <a:avLst/>
          </a:prstGeom>
        </p:spPr>
      </p:pic>
    </p:spTree>
    <p:extLst>
      <p:ext uri="{BB962C8B-B14F-4D97-AF65-F5344CB8AC3E}">
        <p14:creationId xmlns:p14="http://schemas.microsoft.com/office/powerpoint/2010/main" val="36810539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pPr algn="ctr"/>
            <a:r>
              <a:rPr lang="en-US" dirty="0" smtClean="0"/>
              <a:t>Get to Know</a:t>
            </a:r>
            <a:endParaRPr lang="en-US" dirty="0"/>
          </a:p>
        </p:txBody>
      </p:sp>
      <p:sp>
        <p:nvSpPr>
          <p:cNvPr id="3" name="Content Placeholder 2"/>
          <p:cNvSpPr>
            <a:spLocks noGrp="1"/>
          </p:cNvSpPr>
          <p:nvPr>
            <p:ph sz="quarter" idx="1"/>
          </p:nvPr>
        </p:nvSpPr>
        <p:spPr/>
        <p:txBody>
          <a:bodyPr/>
          <a:lstStyle/>
          <a:p>
            <a:r>
              <a:rPr lang="en-US" dirty="0" smtClean="0"/>
              <a:t>How many buildings do you cover?</a:t>
            </a:r>
          </a:p>
          <a:p>
            <a:r>
              <a:rPr lang="en-US" dirty="0" smtClean="0"/>
              <a:t>Size of your district?</a:t>
            </a:r>
          </a:p>
          <a:p>
            <a:r>
              <a:rPr lang="en-US" dirty="0" smtClean="0"/>
              <a:t>What do you do?</a:t>
            </a:r>
          </a:p>
          <a:p>
            <a:r>
              <a:rPr lang="en-US" dirty="0" smtClean="0"/>
              <a:t>What grade level do you serve?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9250" y="2362200"/>
            <a:ext cx="3114675" cy="4152900"/>
          </a:xfrm>
          <a:prstGeom prst="rect">
            <a:avLst/>
          </a:prstGeom>
        </p:spPr>
      </p:pic>
    </p:spTree>
    <p:extLst>
      <p:ext uri="{BB962C8B-B14F-4D97-AF65-F5344CB8AC3E}">
        <p14:creationId xmlns:p14="http://schemas.microsoft.com/office/powerpoint/2010/main" val="688443551"/>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pPr algn="ctr"/>
            <a:r>
              <a:rPr lang="en-US" b="1" dirty="0" smtClean="0"/>
              <a:t>Behavior charts</a:t>
            </a:r>
            <a:endParaRPr lang="en-US" b="1" dirty="0"/>
          </a:p>
        </p:txBody>
      </p:sp>
      <p:graphicFrame>
        <p:nvGraphicFramePr>
          <p:cNvPr id="4" name="Content Placeholder 3"/>
          <p:cNvGraphicFramePr>
            <a:graphicFrameLocks noGrp="1" noChangeAspect="1"/>
          </p:cNvGraphicFramePr>
          <p:nvPr>
            <p:ph sz="quarter" idx="1"/>
            <p:extLst>
              <p:ext uri="{D42A27DB-BD31-4B8C-83A1-F6EECF244321}">
                <p14:modId xmlns:p14="http://schemas.microsoft.com/office/powerpoint/2010/main" val="889462194"/>
              </p:ext>
            </p:extLst>
          </p:nvPr>
        </p:nvGraphicFramePr>
        <p:xfrm>
          <a:off x="1524000" y="975894"/>
          <a:ext cx="5562600" cy="5497932"/>
        </p:xfrm>
        <a:graphic>
          <a:graphicData uri="http://schemas.openxmlformats.org/presentationml/2006/ole">
            <mc:AlternateContent xmlns:mc="http://schemas.openxmlformats.org/markup-compatibility/2006">
              <mc:Choice xmlns:v="urn:schemas-microsoft-com:vml" Requires="v">
                <p:oleObj spid="_x0000_s7284" name="Document" r:id="rId3" imgW="7463992" imgH="7889259" progId="Word.Document.8">
                  <p:embed/>
                </p:oleObj>
              </mc:Choice>
              <mc:Fallback>
                <p:oleObj name="Document" r:id="rId3" imgW="7463992" imgH="7889259" progId="Word.Document.8">
                  <p:embed/>
                  <p:pic>
                    <p:nvPicPr>
                      <p:cNvPr id="0" name=""/>
                      <p:cNvPicPr/>
                      <p:nvPr/>
                    </p:nvPicPr>
                    <p:blipFill>
                      <a:blip r:embed="rId4"/>
                      <a:stretch>
                        <a:fillRect/>
                      </a:stretch>
                    </p:blipFill>
                    <p:spPr>
                      <a:xfrm>
                        <a:off x="1524000" y="975894"/>
                        <a:ext cx="5562600" cy="5497932"/>
                      </a:xfrm>
                      <a:prstGeom prst="rect">
                        <a:avLst/>
                      </a:prstGeom>
                    </p:spPr>
                  </p:pic>
                </p:oleObj>
              </mc:Fallback>
            </mc:AlternateContent>
          </a:graphicData>
        </a:graphic>
      </p:graphicFrame>
    </p:spTree>
    <p:extLst>
      <p:ext uri="{BB962C8B-B14F-4D97-AF65-F5344CB8AC3E}">
        <p14:creationId xmlns:p14="http://schemas.microsoft.com/office/powerpoint/2010/main" val="100521253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noChangeAspect="1"/>
          </p:cNvGraphicFramePr>
          <p:nvPr>
            <p:ph sz="quarter" idx="1"/>
            <p:extLst>
              <p:ext uri="{D42A27DB-BD31-4B8C-83A1-F6EECF244321}">
                <p14:modId xmlns:p14="http://schemas.microsoft.com/office/powerpoint/2010/main" val="3020649542"/>
              </p:ext>
            </p:extLst>
          </p:nvPr>
        </p:nvGraphicFramePr>
        <p:xfrm>
          <a:off x="1676400" y="457200"/>
          <a:ext cx="5562599" cy="6248399"/>
        </p:xfrm>
        <a:graphic>
          <a:graphicData uri="http://schemas.openxmlformats.org/presentationml/2006/ole">
            <mc:AlternateContent xmlns:mc="http://schemas.openxmlformats.org/markup-compatibility/2006">
              <mc:Choice xmlns:v="urn:schemas-microsoft-com:vml" Requires="v">
                <p:oleObj spid="_x0000_s10353" name="Document" r:id="rId3" imgW="7016297" imgH="9141751" progId="Word.Document.12">
                  <p:embed/>
                </p:oleObj>
              </mc:Choice>
              <mc:Fallback>
                <p:oleObj name="Document" r:id="rId3" imgW="7016297" imgH="9141751" progId="Word.Document.12">
                  <p:embed/>
                  <p:pic>
                    <p:nvPicPr>
                      <p:cNvPr id="0" name=""/>
                      <p:cNvPicPr/>
                      <p:nvPr/>
                    </p:nvPicPr>
                    <p:blipFill>
                      <a:blip r:embed="rId4"/>
                      <a:stretch>
                        <a:fillRect/>
                      </a:stretch>
                    </p:blipFill>
                    <p:spPr>
                      <a:xfrm>
                        <a:off x="1676400" y="457200"/>
                        <a:ext cx="5562599" cy="6248399"/>
                      </a:xfrm>
                      <a:prstGeom prst="rect">
                        <a:avLst/>
                      </a:prstGeom>
                    </p:spPr>
                  </p:pic>
                </p:oleObj>
              </mc:Fallback>
            </mc:AlternateContent>
          </a:graphicData>
        </a:graphic>
      </p:graphicFrame>
    </p:spTree>
    <p:extLst>
      <p:ext uri="{BB962C8B-B14F-4D97-AF65-F5344CB8AC3E}">
        <p14:creationId xmlns:p14="http://schemas.microsoft.com/office/powerpoint/2010/main" val="2989638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normAutofit/>
          </a:bodyPr>
          <a:lstStyle/>
          <a:p>
            <a:pPr algn="ctr"/>
            <a:r>
              <a:rPr lang="en-US" dirty="0" smtClean="0"/>
              <a:t>TLC’s Star Chart-Elementary</a:t>
            </a:r>
            <a:endParaRPr lang="en-US" dirty="0"/>
          </a:p>
        </p:txBody>
      </p:sp>
      <p:graphicFrame>
        <p:nvGraphicFramePr>
          <p:cNvPr id="8" name="Content Placeholder 7"/>
          <p:cNvGraphicFramePr>
            <a:graphicFrameLocks noGrp="1" noChangeAspect="1"/>
          </p:cNvGraphicFramePr>
          <p:nvPr>
            <p:ph sz="quarter" idx="1"/>
            <p:extLst>
              <p:ext uri="{D42A27DB-BD31-4B8C-83A1-F6EECF244321}">
                <p14:modId xmlns:p14="http://schemas.microsoft.com/office/powerpoint/2010/main" val="69769061"/>
              </p:ext>
            </p:extLst>
          </p:nvPr>
        </p:nvGraphicFramePr>
        <p:xfrm>
          <a:off x="457200" y="1784350"/>
          <a:ext cx="7467600" cy="4505325"/>
        </p:xfrm>
        <a:graphic>
          <a:graphicData uri="http://schemas.openxmlformats.org/presentationml/2006/ole">
            <mc:AlternateContent xmlns:mc="http://schemas.openxmlformats.org/markup-compatibility/2006">
              <mc:Choice xmlns:v="urn:schemas-microsoft-com:vml" Requires="v">
                <p:oleObj spid="_x0000_s8306" name="Document" r:id="rId3" imgW="9736684" imgH="5874512" progId="Word.Document.8">
                  <p:embed/>
                </p:oleObj>
              </mc:Choice>
              <mc:Fallback>
                <p:oleObj name="Document" r:id="rId3" imgW="9736684" imgH="5874512" progId="Word.Document.8">
                  <p:embed/>
                  <p:pic>
                    <p:nvPicPr>
                      <p:cNvPr id="0" name=""/>
                      <p:cNvPicPr/>
                      <p:nvPr/>
                    </p:nvPicPr>
                    <p:blipFill>
                      <a:blip r:embed="rId4"/>
                      <a:stretch>
                        <a:fillRect/>
                      </a:stretch>
                    </p:blipFill>
                    <p:spPr>
                      <a:xfrm>
                        <a:off x="457200" y="1784350"/>
                        <a:ext cx="7467600" cy="4505325"/>
                      </a:xfrm>
                      <a:prstGeom prst="rect">
                        <a:avLst/>
                      </a:prstGeom>
                    </p:spPr>
                  </p:pic>
                </p:oleObj>
              </mc:Fallback>
            </mc:AlternateContent>
          </a:graphicData>
        </a:graphic>
      </p:graphicFrame>
    </p:spTree>
    <p:extLst>
      <p:ext uri="{BB962C8B-B14F-4D97-AF65-F5344CB8AC3E}">
        <p14:creationId xmlns:p14="http://schemas.microsoft.com/office/powerpoint/2010/main" val="939157409"/>
      </p:ext>
    </p:extLst>
  </p:cSld>
  <p:clrMapOvr>
    <a:masterClrMapping/>
  </p:clrMapOvr>
  <p:transition spd="slow">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pPr algn="ctr"/>
            <a:r>
              <a:rPr lang="en-US" dirty="0" smtClean="0"/>
              <a:t>TLC’s Star Chart-Middle School</a:t>
            </a:r>
            <a:endParaRPr lang="en-US" dirty="0"/>
          </a:p>
        </p:txBody>
      </p:sp>
      <p:graphicFrame>
        <p:nvGraphicFramePr>
          <p:cNvPr id="4" name="Content Placeholder 3"/>
          <p:cNvGraphicFramePr>
            <a:graphicFrameLocks noGrp="1" noChangeAspect="1"/>
          </p:cNvGraphicFramePr>
          <p:nvPr>
            <p:ph sz="quarter" idx="1"/>
            <p:extLst>
              <p:ext uri="{D42A27DB-BD31-4B8C-83A1-F6EECF244321}">
                <p14:modId xmlns:p14="http://schemas.microsoft.com/office/powerpoint/2010/main" val="1984979817"/>
              </p:ext>
            </p:extLst>
          </p:nvPr>
        </p:nvGraphicFramePr>
        <p:xfrm>
          <a:off x="457200" y="1736725"/>
          <a:ext cx="7467600" cy="4598988"/>
        </p:xfrm>
        <a:graphic>
          <a:graphicData uri="http://schemas.openxmlformats.org/presentationml/2006/ole">
            <mc:AlternateContent xmlns:mc="http://schemas.openxmlformats.org/markup-compatibility/2006">
              <mc:Choice xmlns:v="urn:schemas-microsoft-com:vml" Requires="v">
                <p:oleObj spid="_x0000_s9330" name="Document" r:id="rId3" imgW="9736684" imgH="5996447" progId="Word.Document.8">
                  <p:embed/>
                </p:oleObj>
              </mc:Choice>
              <mc:Fallback>
                <p:oleObj name="Document" r:id="rId3" imgW="9736684" imgH="5996447" progId="Word.Document.8">
                  <p:embed/>
                  <p:pic>
                    <p:nvPicPr>
                      <p:cNvPr id="0" name=""/>
                      <p:cNvPicPr/>
                      <p:nvPr/>
                    </p:nvPicPr>
                    <p:blipFill>
                      <a:blip r:embed="rId4"/>
                      <a:stretch>
                        <a:fillRect/>
                      </a:stretch>
                    </p:blipFill>
                    <p:spPr>
                      <a:xfrm>
                        <a:off x="457200" y="1736725"/>
                        <a:ext cx="7467600" cy="4598988"/>
                      </a:xfrm>
                      <a:prstGeom prst="rect">
                        <a:avLst/>
                      </a:prstGeom>
                    </p:spPr>
                  </p:pic>
                </p:oleObj>
              </mc:Fallback>
            </mc:AlternateContent>
          </a:graphicData>
        </a:graphic>
      </p:graphicFrame>
    </p:spTree>
    <p:extLst>
      <p:ext uri="{BB962C8B-B14F-4D97-AF65-F5344CB8AC3E}">
        <p14:creationId xmlns:p14="http://schemas.microsoft.com/office/powerpoint/2010/main" val="1115469890"/>
      </p:ext>
    </p:extLst>
  </p:cSld>
  <p:clrMapOvr>
    <a:masterClrMapping/>
  </p:clrMapOvr>
  <p:transition spd="slow">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lstStyle/>
          <a:p>
            <a:pPr algn="ctr"/>
            <a:r>
              <a:rPr lang="en-US" dirty="0" smtClean="0"/>
              <a:t>POSSIBLE REWARDS</a:t>
            </a:r>
            <a:endParaRPr lang="en-US" dirty="0"/>
          </a:p>
        </p:txBody>
      </p:sp>
      <p:sp>
        <p:nvSpPr>
          <p:cNvPr id="3" name="Content Placeholder 2"/>
          <p:cNvSpPr>
            <a:spLocks noGrp="1"/>
          </p:cNvSpPr>
          <p:nvPr>
            <p:ph sz="quarter" idx="1"/>
          </p:nvPr>
        </p:nvSpPr>
        <p:spPr/>
        <p:txBody>
          <a:bodyPr>
            <a:normAutofit fontScale="47500" lnSpcReduction="20000"/>
          </a:bodyPr>
          <a:lstStyle/>
          <a:p>
            <a:r>
              <a:rPr lang="en-US" dirty="0"/>
              <a:t>•	Choose any class job for the week</a:t>
            </a:r>
          </a:p>
          <a:p>
            <a:r>
              <a:rPr lang="en-US" dirty="0"/>
              <a:t>•	Choose music for the class to hear</a:t>
            </a:r>
          </a:p>
          <a:p>
            <a:r>
              <a:rPr lang="en-US" dirty="0" smtClean="0"/>
              <a:t>•</a:t>
            </a:r>
            <a:r>
              <a:rPr lang="en-US" dirty="0"/>
              <a:t>	</a:t>
            </a:r>
            <a:r>
              <a:rPr lang="en-US" dirty="0" smtClean="0"/>
              <a:t> Sit </a:t>
            </a:r>
            <a:r>
              <a:rPr lang="en-US" dirty="0"/>
              <a:t>in teacher’s chair for </a:t>
            </a:r>
            <a:r>
              <a:rPr lang="en-US" dirty="0" smtClean="0"/>
              <a:t>a day</a:t>
            </a:r>
            <a:endParaRPr lang="en-US" dirty="0"/>
          </a:p>
          <a:p>
            <a:r>
              <a:rPr lang="en-US" dirty="0"/>
              <a:t>•	Choose stickers</a:t>
            </a:r>
          </a:p>
          <a:p>
            <a:r>
              <a:rPr lang="en-US" dirty="0"/>
              <a:t>•	Class field trip</a:t>
            </a:r>
          </a:p>
          <a:p>
            <a:r>
              <a:rPr lang="en-US" dirty="0"/>
              <a:t>•	Clean the erasers</a:t>
            </a:r>
          </a:p>
          <a:p>
            <a:r>
              <a:rPr lang="en-US" dirty="0"/>
              <a:t>•	Decorate bulletin board </a:t>
            </a:r>
          </a:p>
          <a:p>
            <a:r>
              <a:rPr lang="en-US" dirty="0"/>
              <a:t>•	Do half of an assignment</a:t>
            </a:r>
          </a:p>
          <a:p>
            <a:r>
              <a:rPr lang="en-US" dirty="0"/>
              <a:t>•	Draw a picture  </a:t>
            </a:r>
          </a:p>
          <a:p>
            <a:r>
              <a:rPr lang="en-US" dirty="0"/>
              <a:t>•	Draw from "grab bag"</a:t>
            </a:r>
          </a:p>
          <a:p>
            <a:r>
              <a:rPr lang="en-US" dirty="0" smtClean="0"/>
              <a:t>•</a:t>
            </a:r>
            <a:r>
              <a:rPr lang="en-US" dirty="0"/>
              <a:t>	Earn class party</a:t>
            </a:r>
          </a:p>
          <a:p>
            <a:r>
              <a:rPr lang="en-US" dirty="0"/>
              <a:t>•	Earn points for a class video.</a:t>
            </a:r>
          </a:p>
          <a:p>
            <a:r>
              <a:rPr lang="en-US" dirty="0"/>
              <a:t>•	Earn tickets toward free time.</a:t>
            </a:r>
          </a:p>
          <a:p>
            <a:r>
              <a:rPr lang="en-US" dirty="0"/>
              <a:t>•	Eat at special table</a:t>
            </a:r>
          </a:p>
          <a:p>
            <a:r>
              <a:rPr lang="en-US" dirty="0"/>
              <a:t>•	Eat lunch outside on a nice day</a:t>
            </a:r>
          </a:p>
          <a:p>
            <a:r>
              <a:rPr lang="en-US" dirty="0"/>
              <a:t>•	Eat with a friend in the </a:t>
            </a:r>
            <a:r>
              <a:rPr lang="en-US" dirty="0" smtClean="0"/>
              <a:t>classroom</a:t>
            </a:r>
            <a:endParaRPr lang="en-US" dirty="0"/>
          </a:p>
          <a:p>
            <a:r>
              <a:rPr lang="en-US" dirty="0"/>
              <a:t>•	Enjoy a game with a friend </a:t>
            </a:r>
          </a:p>
          <a:p>
            <a:r>
              <a:rPr lang="en-US" dirty="0"/>
              <a:t>•	Enjoy a positive visit with the principal</a:t>
            </a:r>
          </a:p>
          <a:p>
            <a:r>
              <a:rPr lang="en-US" dirty="0"/>
              <a:t>•	Extra time at recess </a:t>
            </a:r>
          </a:p>
        </p:txBody>
      </p:sp>
      <p:sp>
        <p:nvSpPr>
          <p:cNvPr id="4" name="Content Placeholder 3"/>
          <p:cNvSpPr>
            <a:spLocks noGrp="1"/>
          </p:cNvSpPr>
          <p:nvPr>
            <p:ph sz="quarter" idx="2"/>
          </p:nvPr>
        </p:nvSpPr>
        <p:spPr>
          <a:xfrm>
            <a:off x="4270248" y="1600200"/>
            <a:ext cx="3959352" cy="4572000"/>
          </a:xfrm>
        </p:spPr>
        <p:txBody>
          <a:bodyPr>
            <a:normAutofit fontScale="47500" lnSpcReduction="20000"/>
          </a:bodyPr>
          <a:lstStyle/>
          <a:p>
            <a:r>
              <a:rPr lang="en-US" dirty="0"/>
              <a:t>•	Have work posted in the hall </a:t>
            </a:r>
          </a:p>
          <a:p>
            <a:r>
              <a:rPr lang="en-US" dirty="0"/>
              <a:t>•	Help clean up classroom </a:t>
            </a:r>
          </a:p>
          <a:p>
            <a:r>
              <a:rPr lang="en-US" dirty="0"/>
              <a:t>•	Help in a classroom of younger children</a:t>
            </a:r>
          </a:p>
          <a:p>
            <a:r>
              <a:rPr lang="en-US" dirty="0"/>
              <a:t>•	Hide a special note in desk</a:t>
            </a:r>
          </a:p>
          <a:p>
            <a:r>
              <a:rPr lang="en-US" dirty="0"/>
              <a:t>•	I-Pad time, use I-pod, computer </a:t>
            </a:r>
            <a:r>
              <a:rPr lang="en-US" dirty="0" smtClean="0"/>
              <a:t>time</a:t>
            </a:r>
            <a:endParaRPr lang="en-US" dirty="0"/>
          </a:p>
          <a:p>
            <a:r>
              <a:rPr lang="en-US" dirty="0"/>
              <a:t>•	Keep a stuffed animal at desk</a:t>
            </a:r>
          </a:p>
          <a:p>
            <a:r>
              <a:rPr lang="en-US" dirty="0"/>
              <a:t>•	Leader for the day.</a:t>
            </a:r>
          </a:p>
          <a:p>
            <a:r>
              <a:rPr lang="en-US" dirty="0"/>
              <a:t>•	Listen to the radio or CD with headphones </a:t>
            </a:r>
          </a:p>
          <a:p>
            <a:r>
              <a:rPr lang="en-US" dirty="0"/>
              <a:t>•	Make a bulletin board</a:t>
            </a:r>
          </a:p>
          <a:p>
            <a:r>
              <a:rPr lang="en-US" dirty="0"/>
              <a:t>•	Make ice cream sundaes</a:t>
            </a:r>
          </a:p>
          <a:p>
            <a:r>
              <a:rPr lang="en-US" dirty="0"/>
              <a:t>•	No-homework passes</a:t>
            </a:r>
          </a:p>
          <a:p>
            <a:r>
              <a:rPr lang="en-US" dirty="0"/>
              <a:t>•	Operate a film projector or other equipment</a:t>
            </a:r>
          </a:p>
          <a:p>
            <a:r>
              <a:rPr lang="en-US" dirty="0"/>
              <a:t>•	Pick a game at recess / P.E</a:t>
            </a:r>
          </a:p>
          <a:p>
            <a:r>
              <a:rPr lang="en-US" dirty="0"/>
              <a:t>•	Pick something from the prize box.</a:t>
            </a:r>
          </a:p>
          <a:p>
            <a:r>
              <a:rPr lang="en-US" dirty="0"/>
              <a:t>•	Pick something from the treat box. </a:t>
            </a:r>
            <a:r>
              <a:rPr lang="en-US" dirty="0" smtClean="0"/>
              <a:t>•</a:t>
            </a:r>
            <a:r>
              <a:rPr lang="en-US" dirty="0"/>
              <a:t>	Play "teacher" </a:t>
            </a:r>
          </a:p>
          <a:p>
            <a:r>
              <a:rPr lang="en-US" dirty="0"/>
              <a:t>•	Play with play dough, moon </a:t>
            </a:r>
            <a:r>
              <a:rPr lang="en-US" dirty="0" smtClean="0"/>
              <a:t>sand</a:t>
            </a:r>
            <a:endParaRPr lang="en-US" dirty="0"/>
          </a:p>
          <a:p>
            <a:r>
              <a:rPr lang="en-US" dirty="0"/>
              <a:t>•	Playing card games</a:t>
            </a:r>
          </a:p>
          <a:p>
            <a:r>
              <a:rPr lang="en-US" dirty="0"/>
              <a:t>•	Points that can be redeemed for </a:t>
            </a:r>
            <a:r>
              <a:rPr lang="en-US" dirty="0" smtClean="0"/>
              <a:t>prizes</a:t>
            </a:r>
            <a:endParaRPr lang="en-US" dirty="0"/>
          </a:p>
        </p:txBody>
      </p:sp>
    </p:spTree>
    <p:extLst>
      <p:ext uri="{BB962C8B-B14F-4D97-AF65-F5344CB8AC3E}">
        <p14:creationId xmlns:p14="http://schemas.microsoft.com/office/powerpoint/2010/main" val="37663188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pPr algn="ctr"/>
            <a:r>
              <a:rPr lang="en-US" dirty="0" smtClean="0"/>
              <a:t>External supports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Weighted Lap Blankets/Lap Belts</a:t>
            </a:r>
          </a:p>
          <a:p>
            <a:pPr lvl="1"/>
            <a:r>
              <a:rPr lang="en-US" dirty="0" smtClean="0"/>
              <a:t>Make your own</a:t>
            </a:r>
          </a:p>
          <a:p>
            <a:pPr lvl="1"/>
            <a:r>
              <a:rPr lang="en-US" dirty="0" smtClean="0">
                <a:hlinkClick r:id="rId2"/>
              </a:rPr>
              <a:t>www.southpaw.com</a:t>
            </a:r>
            <a:r>
              <a:rPr lang="en-US" dirty="0" smtClean="0"/>
              <a:t> over $100</a:t>
            </a:r>
          </a:p>
          <a:p>
            <a:r>
              <a:rPr lang="en-US" dirty="0" smtClean="0"/>
              <a:t>Bear Hug Vest </a:t>
            </a:r>
          </a:p>
          <a:p>
            <a:pPr lvl="1"/>
            <a:r>
              <a:rPr lang="en-US" dirty="0" smtClean="0">
                <a:hlinkClick r:id="rId2"/>
              </a:rPr>
              <a:t>www.southpaw.com</a:t>
            </a:r>
            <a:r>
              <a:rPr lang="en-US" dirty="0" smtClean="0"/>
              <a:t> $74-101</a:t>
            </a:r>
          </a:p>
          <a:p>
            <a:r>
              <a:rPr lang="en-US" dirty="0" smtClean="0"/>
              <a:t>Weighted Vest</a:t>
            </a:r>
          </a:p>
          <a:p>
            <a:pPr lvl="1"/>
            <a:r>
              <a:rPr lang="en-US" dirty="0" smtClean="0">
                <a:hlinkClick r:id="rId2"/>
              </a:rPr>
              <a:t>www.southpaw.com</a:t>
            </a:r>
            <a:r>
              <a:rPr lang="en-US" dirty="0" smtClean="0"/>
              <a:t>  $160-185</a:t>
            </a:r>
          </a:p>
          <a:p>
            <a:r>
              <a:rPr lang="en-US" dirty="0" err="1" smtClean="0"/>
              <a:t>MotivAiders</a:t>
            </a:r>
            <a:r>
              <a:rPr lang="en-US" dirty="0" smtClean="0"/>
              <a:t>  $50</a:t>
            </a:r>
          </a:p>
          <a:p>
            <a:r>
              <a:rPr lang="en-US" dirty="0" smtClean="0"/>
              <a:t>Wiggle Seats   $11.25</a:t>
            </a:r>
          </a:p>
          <a:p>
            <a:r>
              <a:rPr lang="en-US" dirty="0" smtClean="0"/>
              <a:t>Exercise Balls $10-25</a:t>
            </a:r>
          </a:p>
          <a:p>
            <a:pPr lvl="1"/>
            <a:r>
              <a:rPr lang="en-US" dirty="0">
                <a:hlinkClick r:id="rId3"/>
              </a:rPr>
              <a:t>http://bangordailynews.com/2013/06/03/health/replacing-classroom-chairs-with-stability-balls-benefits-students-study-finds/</a:t>
            </a:r>
            <a:endParaRPr lang="en-US" dirty="0"/>
          </a:p>
          <a:p>
            <a:r>
              <a:rPr lang="en-US" dirty="0" smtClean="0"/>
              <a:t>Timers</a:t>
            </a:r>
          </a:p>
          <a:p>
            <a:r>
              <a:rPr lang="en-US" dirty="0" smtClean="0"/>
              <a:t>Headphones</a:t>
            </a:r>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5029200"/>
            <a:ext cx="1524000" cy="15240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5200" y="1143000"/>
            <a:ext cx="1524000" cy="15240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9800" y="3048000"/>
            <a:ext cx="1524000" cy="1524000"/>
          </a:xfrm>
          <a:prstGeom prst="rect">
            <a:avLst/>
          </a:prstGeom>
        </p:spPr>
      </p:pic>
    </p:spTree>
    <p:extLst>
      <p:ext uri="{BB962C8B-B14F-4D97-AF65-F5344CB8AC3E}">
        <p14:creationId xmlns:p14="http://schemas.microsoft.com/office/powerpoint/2010/main" val="33998052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lstStyle/>
          <a:p>
            <a:pPr algn="ctr"/>
            <a:r>
              <a:rPr lang="en-US" dirty="0" smtClean="0"/>
              <a:t>Time with people</a:t>
            </a:r>
            <a:endParaRPr lang="en-US" dirty="0"/>
          </a:p>
        </p:txBody>
      </p:sp>
      <p:sp>
        <p:nvSpPr>
          <p:cNvPr id="3" name="Content Placeholder 2"/>
          <p:cNvSpPr>
            <a:spLocks noGrp="1"/>
          </p:cNvSpPr>
          <p:nvPr>
            <p:ph sz="quarter" idx="1"/>
          </p:nvPr>
        </p:nvSpPr>
        <p:spPr/>
        <p:txBody>
          <a:bodyPr/>
          <a:lstStyle/>
          <a:p>
            <a:r>
              <a:rPr lang="en-US" dirty="0" smtClean="0"/>
              <a:t>Lunch with staff</a:t>
            </a:r>
          </a:p>
          <a:p>
            <a:r>
              <a:rPr lang="en-US" dirty="0" smtClean="0"/>
              <a:t>Cookies with counselor</a:t>
            </a:r>
          </a:p>
          <a:p>
            <a:r>
              <a:rPr lang="en-US" dirty="0" smtClean="0"/>
              <a:t>Time with an older student/adult</a:t>
            </a:r>
          </a:p>
          <a:p>
            <a:r>
              <a:rPr lang="en-US" dirty="0" smtClean="0"/>
              <a:t>Shoot hoops with the principal</a:t>
            </a:r>
          </a:p>
          <a:p>
            <a:r>
              <a:rPr lang="en-US" dirty="0" smtClean="0"/>
              <a:t>Teacher helper</a:t>
            </a:r>
          </a:p>
          <a:p>
            <a:r>
              <a:rPr lang="en-US" dirty="0" smtClean="0"/>
              <a:t>Lunch w/friends/peers</a:t>
            </a:r>
          </a:p>
          <a:p>
            <a:r>
              <a:rPr lang="en-US" dirty="0" smtClean="0"/>
              <a:t>Pairing with another student</a:t>
            </a:r>
          </a:p>
          <a:p>
            <a:r>
              <a:rPr lang="en-US" dirty="0" smtClean="0"/>
              <a:t>Tutoring</a:t>
            </a:r>
          </a:p>
          <a:p>
            <a:r>
              <a:rPr lang="en-US" dirty="0" smtClean="0"/>
              <a:t>Cadet Helper</a:t>
            </a:r>
          </a:p>
          <a:p>
            <a:r>
              <a:rPr lang="en-US" dirty="0" smtClean="0"/>
              <a:t>Study Buddy</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2590800"/>
            <a:ext cx="2857500" cy="187642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4800600"/>
            <a:ext cx="2857500" cy="1905000"/>
          </a:xfrm>
          <a:prstGeom prst="rect">
            <a:avLst/>
          </a:prstGeom>
        </p:spPr>
      </p:pic>
    </p:spTree>
    <p:extLst>
      <p:ext uri="{BB962C8B-B14F-4D97-AF65-F5344CB8AC3E}">
        <p14:creationId xmlns:p14="http://schemas.microsoft.com/office/powerpoint/2010/main" val="361184379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Preventative interventions</a:t>
            </a:r>
            <a:endParaRPr lang="en-US" dirty="0"/>
          </a:p>
        </p:txBody>
      </p:sp>
      <p:sp>
        <p:nvSpPr>
          <p:cNvPr id="3" name="Content Placeholder 2"/>
          <p:cNvSpPr>
            <a:spLocks noGrp="1"/>
          </p:cNvSpPr>
          <p:nvPr>
            <p:ph sz="quarter" idx="1"/>
          </p:nvPr>
        </p:nvSpPr>
        <p:spPr/>
        <p:txBody>
          <a:bodyPr/>
          <a:lstStyle/>
          <a:p>
            <a:r>
              <a:rPr lang="en-US" dirty="0" smtClean="0"/>
              <a:t>Check and Connect</a:t>
            </a:r>
          </a:p>
          <a:p>
            <a:r>
              <a:rPr lang="en-US" dirty="0" smtClean="0"/>
              <a:t>Check in/check out</a:t>
            </a:r>
          </a:p>
          <a:p>
            <a:r>
              <a:rPr lang="en-US" dirty="0" smtClean="0"/>
              <a:t>Triage</a:t>
            </a:r>
          </a:p>
          <a:p>
            <a:r>
              <a:rPr lang="en-US" dirty="0" smtClean="0"/>
              <a:t>Mentoring</a:t>
            </a:r>
          </a:p>
          <a:p>
            <a:r>
              <a:rPr lang="en-US" dirty="0" smtClean="0"/>
              <a:t>Greet every student daily</a:t>
            </a:r>
          </a:p>
          <a:p>
            <a:r>
              <a:rPr lang="en-US" dirty="0" smtClean="0"/>
              <a:t>Overlearning (Practice 10 times)</a:t>
            </a:r>
          </a:p>
          <a:p>
            <a:r>
              <a:rPr lang="en-US" dirty="0" smtClean="0"/>
              <a:t>Social Stories (books / video – can make personal)</a:t>
            </a:r>
          </a:p>
          <a:p>
            <a:r>
              <a:rPr lang="en-US" dirty="0" smtClean="0"/>
              <a:t>Check in every 5 minutes at recess / unstructured time</a:t>
            </a:r>
          </a:p>
          <a:p>
            <a:r>
              <a:rPr lang="en-US" dirty="0" smtClean="0"/>
              <a:t>Squeeze time</a:t>
            </a:r>
          </a:p>
          <a:p>
            <a:r>
              <a:rPr lang="en-US" dirty="0" smtClean="0"/>
              <a:t>Safe spot/Time out room</a:t>
            </a:r>
          </a:p>
          <a:p>
            <a:endParaRPr lang="en-US" dirty="0" smtClean="0"/>
          </a:p>
          <a:p>
            <a:endParaRPr lang="en-US" dirty="0" smtClean="0"/>
          </a:p>
          <a:p>
            <a:endParaRPr lang="en-US" dirty="0" smtClean="0"/>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1752600"/>
            <a:ext cx="3200400" cy="1600200"/>
          </a:xfrm>
          <a:prstGeom prst="rect">
            <a:avLst/>
          </a:prstGeom>
        </p:spPr>
      </p:pic>
    </p:spTree>
    <p:extLst>
      <p:ext uri="{BB962C8B-B14F-4D97-AF65-F5344CB8AC3E}">
        <p14:creationId xmlns:p14="http://schemas.microsoft.com/office/powerpoint/2010/main" val="3793794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pPr algn="ctr"/>
            <a:r>
              <a:rPr lang="en-US" dirty="0" smtClean="0"/>
              <a:t>Altering classroom work</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Reducing work problems</a:t>
            </a:r>
          </a:p>
          <a:p>
            <a:r>
              <a:rPr lang="en-US" dirty="0" smtClean="0"/>
              <a:t>Odds/evens</a:t>
            </a:r>
          </a:p>
          <a:p>
            <a:r>
              <a:rPr lang="en-US" dirty="0" smtClean="0"/>
              <a:t>Extended time</a:t>
            </a:r>
          </a:p>
          <a:p>
            <a:r>
              <a:rPr lang="en-US" dirty="0" smtClean="0"/>
              <a:t>Quiet place to work/take a test</a:t>
            </a:r>
          </a:p>
          <a:p>
            <a:r>
              <a:rPr lang="en-US" dirty="0" smtClean="0"/>
              <a:t>Scribe</a:t>
            </a:r>
          </a:p>
          <a:p>
            <a:r>
              <a:rPr lang="en-US" dirty="0" smtClean="0"/>
              <a:t>Chunk assignments</a:t>
            </a:r>
          </a:p>
          <a:p>
            <a:r>
              <a:rPr lang="en-US" dirty="0" smtClean="0"/>
              <a:t>Preferential seating/quiet/safe spot</a:t>
            </a:r>
          </a:p>
          <a:p>
            <a:r>
              <a:rPr lang="en-US" dirty="0" smtClean="0"/>
              <a:t>One step/direction at a time (no multi-steps)</a:t>
            </a:r>
          </a:p>
          <a:p>
            <a:r>
              <a:rPr lang="en-US" dirty="0" smtClean="0"/>
              <a:t>Choices (give them 3, let them pick 1)</a:t>
            </a:r>
          </a:p>
          <a:p>
            <a:r>
              <a:rPr lang="en-US" dirty="0" smtClean="0"/>
              <a:t>Oral instead of writing</a:t>
            </a:r>
          </a:p>
          <a:p>
            <a:r>
              <a:rPr lang="en-US" dirty="0" smtClean="0"/>
              <a:t>Increase time to complete</a:t>
            </a:r>
          </a:p>
          <a:p>
            <a:r>
              <a:rPr lang="en-US" dirty="0" smtClean="0"/>
              <a:t>Take late without a deduction</a:t>
            </a:r>
          </a:p>
          <a:p>
            <a:r>
              <a:rPr lang="en-US" dirty="0" smtClean="0"/>
              <a:t>Test out</a:t>
            </a:r>
          </a:p>
          <a:p>
            <a:r>
              <a:rPr lang="en-US" dirty="0" smtClean="0"/>
              <a:t>Ruler to help follow</a:t>
            </a:r>
          </a:p>
          <a:p>
            <a:r>
              <a:rPr lang="en-US" dirty="0" smtClean="0"/>
              <a:t>Colored overlays</a:t>
            </a:r>
          </a:p>
          <a:p>
            <a:endParaRPr lang="en-US" dirty="0" smtClean="0"/>
          </a:p>
          <a:p>
            <a:endParaRPr lang="en-US" dirty="0" smtClean="0"/>
          </a:p>
          <a:p>
            <a:pPr marL="0" indent="0">
              <a:buNone/>
            </a:pPr>
            <a:endParaRPr lang="en-US" dirty="0" smtClean="0"/>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524000"/>
            <a:ext cx="2857500" cy="1905000"/>
          </a:xfrm>
          <a:prstGeom prst="rect">
            <a:avLst/>
          </a:prstGeom>
        </p:spPr>
      </p:pic>
    </p:spTree>
    <p:extLst>
      <p:ext uri="{BB962C8B-B14F-4D97-AF65-F5344CB8AC3E}">
        <p14:creationId xmlns:p14="http://schemas.microsoft.com/office/powerpoint/2010/main" val="3453332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Thinking</a:t>
            </a:r>
            <a:endParaRPr lang="en-US" dirty="0"/>
          </a:p>
        </p:txBody>
      </p:sp>
      <p:sp>
        <p:nvSpPr>
          <p:cNvPr id="3" name="Content Placeholder 2"/>
          <p:cNvSpPr>
            <a:spLocks noGrp="1"/>
          </p:cNvSpPr>
          <p:nvPr>
            <p:ph sz="quarter" idx="1"/>
          </p:nvPr>
        </p:nvSpPr>
        <p:spPr/>
        <p:txBody>
          <a:bodyPr/>
          <a:lstStyle/>
          <a:p>
            <a:r>
              <a:rPr lang="en-US" dirty="0" smtClean="0"/>
              <a:t>Michelle Garcia Winner</a:t>
            </a:r>
          </a:p>
          <a:p>
            <a:r>
              <a:rPr lang="en-US" dirty="0" smtClean="0"/>
              <a:t>Zones of Regulation</a:t>
            </a:r>
          </a:p>
          <a:p>
            <a:r>
              <a:rPr lang="en-US" dirty="0" smtClean="0"/>
              <a:t>5 is Against the Law</a:t>
            </a:r>
          </a:p>
          <a:p>
            <a:r>
              <a:rPr lang="en-US" dirty="0" smtClean="0"/>
              <a:t>Social Mapping</a:t>
            </a:r>
          </a:p>
          <a:p>
            <a:r>
              <a:rPr lang="en-US" dirty="0" smtClean="0"/>
              <a:t>Incredible Flexible You</a:t>
            </a:r>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5463" y="3124200"/>
            <a:ext cx="2857500" cy="2209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4114800"/>
            <a:ext cx="2247900" cy="17430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3046" y="838200"/>
            <a:ext cx="2286000" cy="22860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5600" y="171447"/>
            <a:ext cx="1757363" cy="2343151"/>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4296" y="5143500"/>
            <a:ext cx="2857500" cy="1714500"/>
          </a:xfrm>
          <a:prstGeom prst="rect">
            <a:avLst/>
          </a:prstGeom>
        </p:spPr>
      </p:pic>
    </p:spTree>
    <p:extLst>
      <p:ext uri="{BB962C8B-B14F-4D97-AF65-F5344CB8AC3E}">
        <p14:creationId xmlns:p14="http://schemas.microsoft.com/office/powerpoint/2010/main" val="2588052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44562"/>
          </a:xfrm>
        </p:spPr>
        <p:txBody>
          <a:bodyPr/>
          <a:lstStyle/>
          <a:p>
            <a:pPr algn="ctr"/>
            <a:r>
              <a:rPr lang="en-US" dirty="0" smtClean="0"/>
              <a:t>Maryville school district</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Approximately 1436 students</a:t>
            </a:r>
          </a:p>
          <a:p>
            <a:r>
              <a:rPr lang="en-US" dirty="0" smtClean="0"/>
              <a:t>Rural Northwest Missouri-NWMSU is located in the ‘</a:t>
            </a:r>
            <a:r>
              <a:rPr lang="en-US" dirty="0" err="1" smtClean="0"/>
              <a:t>ville</a:t>
            </a:r>
            <a:endParaRPr lang="en-US" dirty="0" smtClean="0"/>
          </a:p>
          <a:p>
            <a:r>
              <a:rPr lang="en-US" dirty="0" smtClean="0"/>
              <a:t>2014 Full </a:t>
            </a:r>
            <a:r>
              <a:rPr lang="en-US" dirty="0" smtClean="0"/>
              <a:t>School Psychologist</a:t>
            </a:r>
            <a:endParaRPr lang="en-US" dirty="0" smtClean="0"/>
          </a:p>
          <a:p>
            <a:r>
              <a:rPr lang="en-US" dirty="0" smtClean="0"/>
              <a:t>2015 Full time SW for Elementary</a:t>
            </a:r>
          </a:p>
          <a:p>
            <a:r>
              <a:rPr lang="en-US" dirty="0"/>
              <a:t>5</a:t>
            </a:r>
            <a:r>
              <a:rPr lang="en-US" dirty="0" smtClean="0"/>
              <a:t> buildings</a:t>
            </a:r>
          </a:p>
          <a:p>
            <a:pPr lvl="1"/>
            <a:r>
              <a:rPr lang="en-US" dirty="0" smtClean="0"/>
              <a:t>1 Elementary (Pre K-4)</a:t>
            </a:r>
          </a:p>
          <a:p>
            <a:pPr lvl="1"/>
            <a:r>
              <a:rPr lang="en-US" dirty="0" smtClean="0"/>
              <a:t>1 Middle School (5-8)</a:t>
            </a:r>
          </a:p>
          <a:p>
            <a:pPr lvl="1"/>
            <a:r>
              <a:rPr lang="en-US" dirty="0" smtClean="0"/>
              <a:t>1 High School (9-12) </a:t>
            </a:r>
          </a:p>
          <a:p>
            <a:pPr lvl="1"/>
            <a:r>
              <a:rPr lang="en-US" dirty="0" smtClean="0"/>
              <a:t>Tech school</a:t>
            </a:r>
          </a:p>
          <a:p>
            <a:pPr lvl="2"/>
            <a:r>
              <a:rPr lang="en-US" dirty="0"/>
              <a:t>GO </a:t>
            </a:r>
            <a:r>
              <a:rPr lang="en-US" dirty="0" smtClean="0"/>
              <a:t>Program-before and after school program</a:t>
            </a:r>
            <a:endParaRPr lang="en-US" dirty="0"/>
          </a:p>
          <a:p>
            <a:pPr lvl="2"/>
            <a:r>
              <a:rPr lang="en-US" dirty="0"/>
              <a:t>The Learning Center Alternative Educational </a:t>
            </a:r>
            <a:r>
              <a:rPr lang="en-US" dirty="0" smtClean="0"/>
              <a:t>Program</a:t>
            </a:r>
            <a:endParaRPr lang="en-US" dirty="0"/>
          </a:p>
          <a:p>
            <a:pPr lvl="1"/>
            <a:r>
              <a:rPr lang="en-US" dirty="0" smtClean="0"/>
              <a:t>ACES</a:t>
            </a:r>
          </a:p>
          <a:p>
            <a:pPr lvl="2"/>
            <a:endParaRPr lang="en-US" dirty="0" smtClean="0"/>
          </a:p>
          <a:p>
            <a:pPr marL="731520" lvl="2" indent="0">
              <a:buNone/>
            </a:pPr>
            <a:endParaRPr lang="en-US" dirty="0" smtClean="0"/>
          </a:p>
          <a:p>
            <a:pPr lvl="2"/>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2819400"/>
            <a:ext cx="1676400" cy="2160431"/>
          </a:xfrm>
          <a:prstGeom prst="rect">
            <a:avLst/>
          </a:prstGeom>
        </p:spPr>
      </p:pic>
    </p:spTree>
    <p:extLst>
      <p:ext uri="{BB962C8B-B14F-4D97-AF65-F5344CB8AC3E}">
        <p14:creationId xmlns:p14="http://schemas.microsoft.com/office/powerpoint/2010/main" val="2567552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pPr algn="ctr"/>
            <a:r>
              <a:rPr lang="en-US" dirty="0" smtClean="0"/>
              <a:t>Sensory</a:t>
            </a:r>
            <a:endParaRPr lang="en-US" dirty="0"/>
          </a:p>
        </p:txBody>
      </p:sp>
      <p:sp>
        <p:nvSpPr>
          <p:cNvPr id="3" name="Content Placeholder 2"/>
          <p:cNvSpPr>
            <a:spLocks noGrp="1"/>
          </p:cNvSpPr>
          <p:nvPr>
            <p:ph sz="quarter" idx="1"/>
          </p:nvPr>
        </p:nvSpPr>
        <p:spPr>
          <a:xfrm>
            <a:off x="457200" y="1219200"/>
            <a:ext cx="7467600" cy="5254752"/>
          </a:xfrm>
        </p:spPr>
        <p:txBody>
          <a:bodyPr>
            <a:normAutofit fontScale="92500" lnSpcReduction="20000"/>
          </a:bodyPr>
          <a:lstStyle/>
          <a:p>
            <a:r>
              <a:rPr lang="en-US" dirty="0" smtClean="0"/>
              <a:t>Velcro</a:t>
            </a:r>
          </a:p>
          <a:p>
            <a:r>
              <a:rPr lang="en-US" dirty="0"/>
              <a:t>S</a:t>
            </a:r>
            <a:r>
              <a:rPr lang="en-US" dirty="0" smtClean="0"/>
              <a:t>queeze time</a:t>
            </a:r>
          </a:p>
          <a:p>
            <a:r>
              <a:rPr lang="en-US" dirty="0" smtClean="0"/>
              <a:t>Muscle Relaxation</a:t>
            </a:r>
          </a:p>
          <a:p>
            <a:r>
              <a:rPr lang="en-US" dirty="0" smtClean="0"/>
              <a:t>Brushing</a:t>
            </a:r>
          </a:p>
          <a:p>
            <a:r>
              <a:rPr lang="en-US" dirty="0" smtClean="0"/>
              <a:t>Joint compressions</a:t>
            </a:r>
          </a:p>
          <a:p>
            <a:r>
              <a:rPr lang="en-US" dirty="0" smtClean="0"/>
              <a:t>Swing</a:t>
            </a:r>
          </a:p>
          <a:p>
            <a:r>
              <a:rPr lang="en-US" dirty="0" smtClean="0"/>
              <a:t>Trampoline</a:t>
            </a:r>
          </a:p>
          <a:p>
            <a:r>
              <a:rPr lang="en-US" dirty="0" smtClean="0"/>
              <a:t>Sensory boxes</a:t>
            </a:r>
          </a:p>
          <a:p>
            <a:r>
              <a:rPr lang="en-US" dirty="0" smtClean="0"/>
              <a:t>Lighting-use lamps or get light covers</a:t>
            </a:r>
          </a:p>
          <a:p>
            <a:pPr lvl="1"/>
            <a:r>
              <a:rPr lang="en-US" dirty="0">
                <a:hlinkClick r:id="rId2"/>
              </a:rPr>
              <a:t>https://www.therapyshoppe.com/category/P2284-fluorescent-light-covers-filters</a:t>
            </a:r>
            <a:endParaRPr lang="en-US" dirty="0" smtClean="0"/>
          </a:p>
          <a:p>
            <a:r>
              <a:rPr lang="en-US" dirty="0" smtClean="0"/>
              <a:t>Noise</a:t>
            </a:r>
          </a:p>
          <a:p>
            <a:r>
              <a:rPr lang="en-US" dirty="0" smtClean="0"/>
              <a:t>Heavy Work Load</a:t>
            </a:r>
          </a:p>
          <a:p>
            <a:r>
              <a:rPr lang="en-US" dirty="0" smtClean="0"/>
              <a:t>Bands on Chair legs</a:t>
            </a:r>
          </a:p>
          <a:p>
            <a:r>
              <a:rPr lang="en-US" dirty="0" smtClean="0"/>
              <a:t>Gum, mints, suckers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928802"/>
            <a:ext cx="1617785" cy="161778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2400" y="5151670"/>
            <a:ext cx="1752600" cy="117205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0" y="1066801"/>
            <a:ext cx="3903785" cy="2927840"/>
          </a:xfrm>
          <a:prstGeom prst="rect">
            <a:avLst/>
          </a:prstGeom>
        </p:spPr>
      </p:pic>
    </p:spTree>
    <p:extLst>
      <p:ext uri="{BB962C8B-B14F-4D97-AF65-F5344CB8AC3E}">
        <p14:creationId xmlns:p14="http://schemas.microsoft.com/office/powerpoint/2010/main" val="1845911655"/>
      </p:ext>
    </p:extLst>
  </p:cSld>
  <p:clrMapOvr>
    <a:masterClrMapping/>
  </p:clrMapOvr>
  <p:transition spd="slow">
    <p:wheel spokes="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pPr algn="ctr"/>
            <a:r>
              <a:rPr lang="en-US" dirty="0" smtClean="0"/>
              <a:t>Miscellaneous</a:t>
            </a:r>
            <a:endParaRPr lang="en-US" dirty="0"/>
          </a:p>
        </p:txBody>
      </p:sp>
      <p:sp>
        <p:nvSpPr>
          <p:cNvPr id="3" name="Content Placeholder 2"/>
          <p:cNvSpPr>
            <a:spLocks noGrp="1"/>
          </p:cNvSpPr>
          <p:nvPr>
            <p:ph sz="quarter" idx="1"/>
          </p:nvPr>
        </p:nvSpPr>
        <p:spPr/>
        <p:txBody>
          <a:bodyPr/>
          <a:lstStyle/>
          <a:p>
            <a:r>
              <a:rPr lang="en-US" dirty="0" smtClean="0"/>
              <a:t>Tape around desk</a:t>
            </a:r>
          </a:p>
          <a:p>
            <a:r>
              <a:rPr lang="en-US" dirty="0" smtClean="0"/>
              <a:t>Fidget toys</a:t>
            </a:r>
          </a:p>
          <a:p>
            <a:r>
              <a:rPr lang="en-US" dirty="0" smtClean="0"/>
              <a:t>Secret code</a:t>
            </a:r>
          </a:p>
          <a:p>
            <a:r>
              <a:rPr lang="en-US" dirty="0" smtClean="0"/>
              <a:t>Race against clock</a:t>
            </a:r>
          </a:p>
          <a:p>
            <a:r>
              <a:rPr lang="en-US" dirty="0" smtClean="0"/>
              <a:t>Stand up desk</a:t>
            </a:r>
          </a:p>
          <a:p>
            <a:r>
              <a:rPr lang="en-US" dirty="0" smtClean="0"/>
              <a:t>Talk tickets / sticks</a:t>
            </a:r>
          </a:p>
          <a:p>
            <a:r>
              <a:rPr lang="en-US" dirty="0" smtClean="0"/>
              <a:t>Model appropriate behavior</a:t>
            </a:r>
          </a:p>
          <a:p>
            <a:r>
              <a:rPr lang="en-US" dirty="0" smtClean="0"/>
              <a:t>Praise, praise, praise</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5105400"/>
            <a:ext cx="1600200" cy="161094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4191000"/>
            <a:ext cx="2038350" cy="203835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4477" y="1066800"/>
            <a:ext cx="4572000" cy="2571750"/>
          </a:xfrm>
          <a:prstGeom prst="rect">
            <a:avLst/>
          </a:prstGeom>
        </p:spPr>
      </p:pic>
    </p:spTree>
    <p:extLst>
      <p:ext uri="{BB962C8B-B14F-4D97-AF65-F5344CB8AC3E}">
        <p14:creationId xmlns:p14="http://schemas.microsoft.com/office/powerpoint/2010/main" val="112376428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11162"/>
          </a:xfrm>
        </p:spPr>
        <p:txBody>
          <a:bodyPr>
            <a:normAutofit fontScale="90000"/>
          </a:bodyPr>
          <a:lstStyle/>
          <a:p>
            <a:pPr algn="ctr"/>
            <a:r>
              <a:rPr lang="en-US" dirty="0" smtClean="0"/>
              <a:t>Time out Room</a:t>
            </a:r>
            <a:endParaRPr lang="en-US"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52400" y="220661"/>
            <a:ext cx="2743087" cy="4873625"/>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9827" y="914400"/>
            <a:ext cx="4799945" cy="269919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6600" y="3771900"/>
            <a:ext cx="5486400" cy="3086100"/>
          </a:xfrm>
          <a:prstGeom prst="rect">
            <a:avLst/>
          </a:prstGeom>
        </p:spPr>
      </p:pic>
    </p:spTree>
    <p:extLst>
      <p:ext uri="{BB962C8B-B14F-4D97-AF65-F5344CB8AC3E}">
        <p14:creationId xmlns:p14="http://schemas.microsoft.com/office/powerpoint/2010/main" val="286358010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Resources</a:t>
            </a:r>
            <a:endParaRPr lang="en-US" dirty="0"/>
          </a:p>
        </p:txBody>
      </p:sp>
      <p:sp>
        <p:nvSpPr>
          <p:cNvPr id="3" name="Content Placeholder 2"/>
          <p:cNvSpPr>
            <a:spLocks noGrp="1"/>
          </p:cNvSpPr>
          <p:nvPr>
            <p:ph sz="quarter" idx="1"/>
          </p:nvPr>
        </p:nvSpPr>
        <p:spPr/>
        <p:txBody>
          <a:bodyPr/>
          <a:lstStyle/>
          <a:p>
            <a:r>
              <a:rPr lang="en-US" dirty="0" smtClean="0"/>
              <a:t>IPAD</a:t>
            </a:r>
          </a:p>
          <a:p>
            <a:r>
              <a:rPr lang="en-US" dirty="0" smtClean="0"/>
              <a:t>Computers</a:t>
            </a:r>
          </a:p>
          <a:p>
            <a:r>
              <a:rPr lang="en-US" dirty="0" smtClean="0">
                <a:solidFill>
                  <a:srgbClr val="FF0000"/>
                </a:solidFill>
                <a:hlinkClick r:id="rId2"/>
              </a:rPr>
              <a:t>www.gonoodle.com</a:t>
            </a:r>
            <a:endParaRPr lang="en-US" dirty="0" smtClean="0">
              <a:solidFill>
                <a:srgbClr val="FF0000"/>
              </a:solidFill>
            </a:endParaRPr>
          </a:p>
          <a:p>
            <a:r>
              <a:rPr lang="en-US" dirty="0" smtClean="0">
                <a:hlinkClick r:id="rId3"/>
              </a:rPr>
              <a:t>http://braingym.com</a:t>
            </a:r>
            <a:endParaRPr lang="en-US" dirty="0" smtClean="0"/>
          </a:p>
          <a:p>
            <a:endParaRPr lang="en-US" dirty="0" smtClean="0"/>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3939" y="1143000"/>
            <a:ext cx="2286000" cy="22860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2400" y="1836493"/>
            <a:ext cx="1790700" cy="28575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0535" y="3657600"/>
            <a:ext cx="2857500" cy="2143125"/>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67400" y="4471987"/>
            <a:ext cx="2857500" cy="2085975"/>
          </a:xfrm>
          <a:prstGeom prst="rect">
            <a:avLst/>
          </a:prstGeom>
        </p:spPr>
      </p:pic>
    </p:spTree>
    <p:extLst>
      <p:ext uri="{BB962C8B-B14F-4D97-AF65-F5344CB8AC3E}">
        <p14:creationId xmlns:p14="http://schemas.microsoft.com/office/powerpoint/2010/main" val="265644161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Rewards/Incentives</a:t>
            </a:r>
            <a:endParaRPr lang="en-US" dirty="0"/>
          </a:p>
        </p:txBody>
      </p:sp>
      <p:sp>
        <p:nvSpPr>
          <p:cNvPr id="3" name="Content Placeholder 2"/>
          <p:cNvSpPr>
            <a:spLocks noGrp="1"/>
          </p:cNvSpPr>
          <p:nvPr>
            <p:ph sz="quarter" idx="1"/>
          </p:nvPr>
        </p:nvSpPr>
        <p:spPr/>
        <p:txBody>
          <a:bodyPr/>
          <a:lstStyle/>
          <a:p>
            <a:r>
              <a:rPr lang="en-US" dirty="0" smtClean="0"/>
              <a:t>Class rewards</a:t>
            </a:r>
          </a:p>
          <a:p>
            <a:r>
              <a:rPr lang="en-US" dirty="0" smtClean="0"/>
              <a:t>Target kid can earn reward for entire class</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2413000"/>
            <a:ext cx="3429000" cy="4445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3581400"/>
            <a:ext cx="2857500" cy="1838325"/>
          </a:xfrm>
          <a:prstGeom prst="rect">
            <a:avLst/>
          </a:prstGeom>
        </p:spPr>
      </p:pic>
    </p:spTree>
    <p:extLst>
      <p:ext uri="{BB962C8B-B14F-4D97-AF65-F5344CB8AC3E}">
        <p14:creationId xmlns:p14="http://schemas.microsoft.com/office/powerpoint/2010/main" val="17650494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ChangeArrowheads="1"/>
          </p:cNvSpPr>
          <p:nvPr/>
        </p:nvSpPr>
        <p:spPr bwMode="auto">
          <a:xfrm>
            <a:off x="533400" y="609600"/>
            <a:ext cx="7543800" cy="5324535"/>
          </a:xfrm>
          <a:prstGeom prst="rect">
            <a:avLst/>
          </a:prstGeom>
          <a:noFill/>
          <a:ln w="9525">
            <a:noFill/>
            <a:miter lim="800000"/>
            <a:headEnd/>
            <a:tailEnd/>
          </a:ln>
        </p:spPr>
        <p:txBody>
          <a:bodyPr wrap="square">
            <a:spAutoFit/>
          </a:bodyPr>
          <a:lstStyle/>
          <a:p>
            <a:pPr algn="ctr"/>
            <a:r>
              <a:rPr lang="en-US" sz="2000" dirty="0"/>
              <a:t>For more </a:t>
            </a:r>
            <a:r>
              <a:rPr lang="en-US" sz="2000" dirty="0" smtClean="0"/>
              <a:t>information about our School Based Mental Health services, </a:t>
            </a:r>
            <a:r>
              <a:rPr lang="en-US" sz="2000" dirty="0"/>
              <a:t>please contact:</a:t>
            </a:r>
          </a:p>
          <a:p>
            <a:endParaRPr lang="en-US" sz="2000" dirty="0" smtClean="0"/>
          </a:p>
          <a:p>
            <a:pPr algn="ctr"/>
            <a:r>
              <a:rPr lang="en-US" sz="2000" dirty="0" smtClean="0"/>
              <a:t>Lisa Christmas </a:t>
            </a:r>
            <a:r>
              <a:rPr lang="en-US" sz="2000" dirty="0" smtClean="0">
                <a:hlinkClick r:id="rId2"/>
              </a:rPr>
              <a:t>lisachristmas@maryville.k12.mo.us</a:t>
            </a:r>
            <a:r>
              <a:rPr lang="en-US" sz="2000" dirty="0" smtClean="0"/>
              <a:t> </a:t>
            </a:r>
          </a:p>
          <a:p>
            <a:pPr algn="ctr"/>
            <a:endParaRPr lang="en-US" sz="2000" dirty="0" smtClean="0"/>
          </a:p>
          <a:p>
            <a:pPr algn="ctr"/>
            <a:r>
              <a:rPr lang="en-US" sz="2000" dirty="0" smtClean="0"/>
              <a:t>Debbie Griffith </a:t>
            </a:r>
            <a:r>
              <a:rPr lang="en-US" sz="2000" dirty="0" err="1" smtClean="0"/>
              <a:t>Fujinami</a:t>
            </a:r>
            <a:r>
              <a:rPr lang="en-US" sz="2000" dirty="0" smtClean="0"/>
              <a:t> </a:t>
            </a:r>
            <a:r>
              <a:rPr lang="en-US" sz="2000" dirty="0" smtClean="0">
                <a:hlinkClick r:id="rId3"/>
              </a:rPr>
              <a:t>dfujinami@maryville.k12.mo.us</a:t>
            </a:r>
            <a:endParaRPr lang="en-US" sz="2000" dirty="0" smtClean="0"/>
          </a:p>
          <a:p>
            <a:endParaRPr lang="en-US" sz="2000" dirty="0" smtClean="0"/>
          </a:p>
          <a:p>
            <a:pPr algn="ctr"/>
            <a:r>
              <a:rPr lang="en-US" sz="2000" dirty="0" smtClean="0"/>
              <a:t>For more information about The Learning Center, please contact: Tammy </a:t>
            </a:r>
            <a:r>
              <a:rPr lang="en-US" sz="2000" dirty="0" err="1" smtClean="0"/>
              <a:t>Oltman</a:t>
            </a:r>
            <a:r>
              <a:rPr lang="en-US" sz="2000" dirty="0" smtClean="0"/>
              <a:t> </a:t>
            </a:r>
            <a:r>
              <a:rPr lang="en-US" sz="2000" dirty="0" smtClean="0">
                <a:hlinkClick r:id="rId4"/>
              </a:rPr>
              <a:t>oltman@maryville.k12.mo.us</a:t>
            </a:r>
            <a:endParaRPr lang="en-US" sz="2000" dirty="0" smtClean="0"/>
          </a:p>
          <a:p>
            <a:pPr algn="ctr"/>
            <a:endParaRPr lang="en-US" sz="2000" dirty="0" smtClean="0"/>
          </a:p>
          <a:p>
            <a:pPr algn="ctr"/>
            <a:r>
              <a:rPr lang="en-US" sz="2000" dirty="0" smtClean="0"/>
              <a:t>For more information about the ACES program contact:  </a:t>
            </a:r>
          </a:p>
          <a:p>
            <a:endParaRPr lang="en-US" sz="2000" dirty="0"/>
          </a:p>
          <a:p>
            <a:pPr algn="ctr">
              <a:spcBef>
                <a:spcPts val="0"/>
              </a:spcBef>
              <a:buFont typeface="Wingdings 2" pitchFamily="18" charset="2"/>
              <a:buNone/>
            </a:pPr>
            <a:r>
              <a:rPr lang="en-US" sz="2000" dirty="0" smtClean="0"/>
              <a:t>Tamara Lynn, </a:t>
            </a:r>
            <a:r>
              <a:rPr lang="en-US" sz="2000" dirty="0"/>
              <a:t>ACES </a:t>
            </a:r>
            <a:r>
              <a:rPr lang="en-US" sz="2000" dirty="0" smtClean="0"/>
              <a:t>Director</a:t>
            </a:r>
            <a:endParaRPr lang="en-US" sz="2000" dirty="0"/>
          </a:p>
          <a:p>
            <a:pPr algn="ctr">
              <a:spcBef>
                <a:spcPts val="0"/>
              </a:spcBef>
              <a:buFont typeface="Wingdings 2" pitchFamily="18" charset="2"/>
              <a:buNone/>
            </a:pPr>
            <a:r>
              <a:rPr lang="en-US" sz="2000" dirty="0"/>
              <a:t>(</a:t>
            </a:r>
            <a:r>
              <a:rPr lang="en-US" sz="2000" dirty="0" smtClean="0"/>
              <a:t>660)582-3768</a:t>
            </a:r>
            <a:endParaRPr lang="en-US" sz="2000" dirty="0"/>
          </a:p>
          <a:p>
            <a:pPr algn="ctr">
              <a:spcBef>
                <a:spcPts val="0"/>
              </a:spcBef>
              <a:buFont typeface="Wingdings 2" pitchFamily="18" charset="2"/>
              <a:buNone/>
            </a:pPr>
            <a:r>
              <a:rPr lang="en-US" sz="2000" dirty="0" smtClean="0">
                <a:hlinkClick r:id="rId5"/>
              </a:rPr>
              <a:t>lynnt@maryville.k12.mo.us</a:t>
            </a:r>
            <a:endParaRPr lang="en-US" sz="2000" dirty="0" smtClean="0"/>
          </a:p>
          <a:p>
            <a:pPr algn="ctr">
              <a:buFont typeface="Wingdings 2" pitchFamily="18" charset="2"/>
              <a:buNone/>
            </a:pPr>
            <a:endParaRPr lang="en-US" sz="2000" dirty="0"/>
          </a:p>
          <a:p>
            <a:pPr algn="ctr">
              <a:buFont typeface="Wingdings 2" pitchFamily="18" charset="2"/>
              <a:buNone/>
            </a:pPr>
            <a:r>
              <a:rPr lang="en-US" sz="2000" dirty="0">
                <a:hlinkClick r:id="rId6"/>
              </a:rPr>
              <a:t>http://www.aces.maryville.k12.mo.us/</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pPr algn="ctr"/>
            <a:r>
              <a:rPr lang="en-US" dirty="0" smtClean="0"/>
              <a:t>The Learning Center</a:t>
            </a:r>
            <a:endParaRPr lang="en-US" dirty="0"/>
          </a:p>
        </p:txBody>
      </p:sp>
      <p:sp>
        <p:nvSpPr>
          <p:cNvPr id="3" name="Content Placeholder 2"/>
          <p:cNvSpPr>
            <a:spLocks noGrp="1"/>
          </p:cNvSpPr>
          <p:nvPr>
            <p:ph sz="quarter" idx="1"/>
          </p:nvPr>
        </p:nvSpPr>
        <p:spPr>
          <a:xfrm>
            <a:off x="457200" y="1143000"/>
            <a:ext cx="7467600" cy="5330952"/>
          </a:xfrm>
        </p:spPr>
        <p:txBody>
          <a:bodyPr/>
          <a:lstStyle/>
          <a:p>
            <a:r>
              <a:rPr lang="en-US" dirty="0" smtClean="0"/>
              <a:t>1 Coordinator/Social Worker</a:t>
            </a:r>
          </a:p>
          <a:p>
            <a:r>
              <a:rPr lang="en-US" dirty="0" smtClean="0"/>
              <a:t>2 Special Education Teachers</a:t>
            </a:r>
          </a:p>
          <a:p>
            <a:r>
              <a:rPr lang="en-US" dirty="0" smtClean="0"/>
              <a:t>Paraprofessional</a:t>
            </a:r>
          </a:p>
          <a:p>
            <a:r>
              <a:rPr lang="en-US" dirty="0" smtClean="0"/>
              <a:t>Administrative supports from Tech School</a:t>
            </a:r>
          </a:p>
          <a:p>
            <a:endParaRPr lang="en-US" dirty="0"/>
          </a:p>
          <a:p>
            <a:r>
              <a:rPr lang="en-US" dirty="0" smtClean="0"/>
              <a:t>Currently 7 students with maximum of 12</a:t>
            </a:r>
          </a:p>
          <a:p>
            <a:r>
              <a:rPr lang="en-US" dirty="0" smtClean="0"/>
              <a:t>K-8 Maryville Students</a:t>
            </a:r>
          </a:p>
          <a:p>
            <a:r>
              <a:rPr lang="en-US" dirty="0" smtClean="0"/>
              <a:t>Referrals through the special education process based on social, emotional, and behavioral concerns</a:t>
            </a:r>
          </a:p>
          <a:p>
            <a:r>
              <a:rPr lang="en-US" dirty="0" smtClean="0"/>
              <a:t>Therapeutic modality</a:t>
            </a:r>
          </a:p>
          <a:p>
            <a:r>
              <a:rPr lang="en-US" dirty="0" smtClean="0"/>
              <a:t>Not bound by constraints of a traditional school</a:t>
            </a:r>
            <a:endParaRPr lang="en-US" dirty="0"/>
          </a:p>
        </p:txBody>
      </p:sp>
    </p:spTree>
    <p:extLst>
      <p:ext uri="{BB962C8B-B14F-4D97-AF65-F5344CB8AC3E}">
        <p14:creationId xmlns:p14="http://schemas.microsoft.com/office/powerpoint/2010/main" val="32388656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title"/>
          </p:nvPr>
        </p:nvSpPr>
        <p:spPr>
          <a:xfrm>
            <a:off x="457200" y="274638"/>
            <a:ext cx="7467600" cy="563562"/>
          </a:xfrm>
        </p:spPr>
        <p:txBody>
          <a:bodyPr/>
          <a:lstStyle/>
          <a:p>
            <a:pPr algn="ctr" eaLnBrk="1" hangingPunct="1">
              <a:defRPr/>
            </a:pPr>
            <a:r>
              <a:rPr lang="en-US" u="sng" dirty="0" smtClean="0"/>
              <a:t>What exactly is ACES?</a:t>
            </a:r>
          </a:p>
        </p:txBody>
      </p:sp>
      <p:sp>
        <p:nvSpPr>
          <p:cNvPr id="8" name="Content Placeholder 7"/>
          <p:cNvSpPr>
            <a:spLocks noGrp="1"/>
          </p:cNvSpPr>
          <p:nvPr>
            <p:ph sz="quarter" idx="1"/>
          </p:nvPr>
        </p:nvSpPr>
        <p:spPr>
          <a:xfrm>
            <a:off x="457200" y="838200"/>
            <a:ext cx="7467600" cy="5635752"/>
          </a:xfrm>
        </p:spPr>
        <p:txBody>
          <a:bodyPr>
            <a:normAutofit fontScale="70000" lnSpcReduction="20000"/>
          </a:bodyPr>
          <a:lstStyle/>
          <a:p>
            <a:endParaRPr lang="en-US" dirty="0" smtClean="0"/>
          </a:p>
          <a:p>
            <a:r>
              <a:rPr lang="en-US" dirty="0" smtClean="0"/>
              <a:t>A consortium of 21 school districts located in 8 counties in northwest Missouri.</a:t>
            </a:r>
          </a:p>
          <a:p>
            <a:endParaRPr lang="en-US" dirty="0" smtClean="0"/>
          </a:p>
          <a:p>
            <a:r>
              <a:rPr lang="en-US" dirty="0"/>
              <a:t>The Area Cooperative for Educational Support (ACES) is committed to providing a full continuum of special education and at-risk services for students in member districts from pre-school through 12th grade, as well as, to build the capacity of the educators and school systems in addressing the issues that interfere with educational outcomes</a:t>
            </a:r>
            <a:r>
              <a:rPr lang="en-US" dirty="0" smtClean="0"/>
              <a:t>.</a:t>
            </a:r>
          </a:p>
          <a:p>
            <a:endParaRPr lang="en-US" dirty="0"/>
          </a:p>
          <a:p>
            <a:r>
              <a:rPr lang="en-US" dirty="0" smtClean="0"/>
              <a:t>ACES is a comprehensive program that empowers students to address behavioral/emotional difficulties and academic issues that block their success in order to become healthy, productive members of society.</a:t>
            </a:r>
          </a:p>
          <a:p>
            <a:endParaRPr lang="en-US" dirty="0" smtClean="0"/>
          </a:p>
          <a:p>
            <a:r>
              <a:rPr lang="en-US" dirty="0" smtClean="0"/>
              <a:t>ACES began as an educational cooperative, then expanded with an alternative school and in 2009 out based social work services began.  In 2013, Maryville School District opened their own alternative school (The Learning Center). ACES continues to serve the 21 district </a:t>
            </a:r>
            <a:r>
              <a:rPr lang="en-US" dirty="0" smtClean="0"/>
              <a:t>co-op </a:t>
            </a:r>
            <a:r>
              <a:rPr lang="en-US" dirty="0" smtClean="0"/>
              <a:t>with 3 social workers, a diagnostician, a part time secretary, and a director. ACES is currently contracting for school psychologist services through Missouri School Board Association.  ACES manages and coordinates contracts for speech, occupational therapy and physical therapy for the districts. </a:t>
            </a:r>
          </a:p>
          <a:p>
            <a:pPr>
              <a:buNone/>
            </a:pPr>
            <a:endParaRPr lang="en-US" dirty="0" smtClean="0"/>
          </a:p>
          <a:p>
            <a:endParaRPr lang="en-US"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81000" y="381000"/>
            <a:ext cx="8229600" cy="838200"/>
          </a:xfrm>
        </p:spPr>
        <p:txBody>
          <a:bodyPr/>
          <a:lstStyle/>
          <a:p>
            <a:pPr algn="ctr"/>
            <a:r>
              <a:rPr lang="en-US" u="sng" dirty="0" smtClean="0"/>
              <a:t>Current ACES Services</a:t>
            </a:r>
          </a:p>
        </p:txBody>
      </p:sp>
      <p:sp>
        <p:nvSpPr>
          <p:cNvPr id="5" name="Content Placeholder 4"/>
          <p:cNvSpPr>
            <a:spLocks noGrp="1"/>
          </p:cNvSpPr>
          <p:nvPr>
            <p:ph sz="quarter" idx="1"/>
          </p:nvPr>
        </p:nvSpPr>
        <p:spPr>
          <a:xfrm>
            <a:off x="457200" y="1600200"/>
            <a:ext cx="7848600" cy="4433888"/>
          </a:xfrm>
        </p:spPr>
        <p:txBody>
          <a:bodyPr>
            <a:normAutofit fontScale="62500" lnSpcReduction="20000"/>
          </a:bodyPr>
          <a:lstStyle/>
          <a:p>
            <a:pPr marL="274320" indent="-274320" fontAlgn="auto">
              <a:spcAft>
                <a:spcPts val="0"/>
              </a:spcAft>
              <a:buClr>
                <a:schemeClr val="accent3"/>
              </a:buClr>
              <a:buFont typeface="Wingdings 2"/>
              <a:buChar char=""/>
              <a:defRPr/>
            </a:pPr>
            <a:r>
              <a:rPr lang="en-US" sz="2900" dirty="0" smtClean="0"/>
              <a:t>School based mental health services (SBMH)</a:t>
            </a:r>
          </a:p>
          <a:p>
            <a:pPr marL="274320" indent="-274320" fontAlgn="auto">
              <a:spcAft>
                <a:spcPts val="0"/>
              </a:spcAft>
              <a:buClr>
                <a:schemeClr val="accent3"/>
              </a:buClr>
              <a:buFont typeface="Wingdings 2"/>
              <a:buChar char=""/>
              <a:defRPr/>
            </a:pPr>
            <a:r>
              <a:rPr lang="en-US" sz="2900" dirty="0" smtClean="0"/>
              <a:t>School districts within the </a:t>
            </a:r>
            <a:r>
              <a:rPr lang="en-US" sz="2900" dirty="0" smtClean="0"/>
              <a:t>co-op </a:t>
            </a:r>
            <a:r>
              <a:rPr lang="en-US" sz="2900" dirty="0" smtClean="0"/>
              <a:t>are able to contract for the amount of time they want social workers – this ranges from 1 day a month to 2 days a week (8 days a month)</a:t>
            </a:r>
          </a:p>
          <a:p>
            <a:pPr marL="274320" indent="-274320" fontAlgn="auto">
              <a:spcAft>
                <a:spcPts val="0"/>
              </a:spcAft>
              <a:buClr>
                <a:schemeClr val="accent3"/>
              </a:buClr>
              <a:buFont typeface="Wingdings 2"/>
              <a:buChar char=""/>
              <a:defRPr/>
            </a:pPr>
            <a:r>
              <a:rPr lang="en-US" sz="2900" dirty="0" smtClean="0"/>
              <a:t>Educational diagnostician services including assessments and testing</a:t>
            </a:r>
          </a:p>
          <a:p>
            <a:pPr marL="274320" indent="-274320" fontAlgn="auto">
              <a:spcAft>
                <a:spcPts val="0"/>
              </a:spcAft>
              <a:buClr>
                <a:schemeClr val="accent3"/>
              </a:buClr>
              <a:buFont typeface="Wingdings 2"/>
              <a:buChar char=""/>
              <a:defRPr/>
            </a:pPr>
            <a:r>
              <a:rPr lang="en-US" sz="2900" dirty="0" smtClean="0"/>
              <a:t>Special Ed compliance and consultation</a:t>
            </a:r>
          </a:p>
          <a:p>
            <a:pPr marL="274320" indent="-274320" fontAlgn="auto">
              <a:spcAft>
                <a:spcPts val="0"/>
              </a:spcAft>
              <a:buClr>
                <a:schemeClr val="accent3"/>
              </a:buClr>
              <a:buFont typeface="Wingdings 2"/>
              <a:buChar char=""/>
              <a:defRPr/>
            </a:pPr>
            <a:r>
              <a:rPr lang="en-US" sz="2900" dirty="0" smtClean="0"/>
              <a:t>Contract agents for occupational therapy, physical therapy and speech therapy services</a:t>
            </a:r>
          </a:p>
          <a:p>
            <a:pPr marL="274320" indent="-274320" fontAlgn="auto">
              <a:spcAft>
                <a:spcPts val="0"/>
              </a:spcAft>
              <a:buClr>
                <a:schemeClr val="accent3"/>
              </a:buClr>
              <a:buFont typeface="Wingdings 2"/>
              <a:buChar char=""/>
              <a:defRPr/>
            </a:pPr>
            <a:r>
              <a:rPr lang="en-US" sz="2900" dirty="0" smtClean="0"/>
              <a:t>Contract for school psychologist services</a:t>
            </a:r>
          </a:p>
          <a:p>
            <a:pPr marL="274320" indent="-274320" fontAlgn="auto">
              <a:spcAft>
                <a:spcPts val="0"/>
              </a:spcAft>
              <a:buClr>
                <a:schemeClr val="accent3"/>
              </a:buClr>
              <a:buFont typeface="Wingdings 2"/>
              <a:buChar char=""/>
              <a:defRPr/>
            </a:pPr>
            <a:r>
              <a:rPr lang="en-US" sz="2900" dirty="0" smtClean="0"/>
              <a:t>Mental Health lending library</a:t>
            </a:r>
          </a:p>
          <a:p>
            <a:pPr marL="274320" indent="-274320" fontAlgn="auto">
              <a:spcAft>
                <a:spcPts val="0"/>
              </a:spcAft>
              <a:buClr>
                <a:schemeClr val="accent3"/>
              </a:buClr>
              <a:buFont typeface="Wingdings 2"/>
              <a:buChar char=""/>
              <a:defRPr/>
            </a:pPr>
            <a:r>
              <a:rPr lang="en-US" sz="2900" dirty="0" smtClean="0"/>
              <a:t>Professional development for district staff</a:t>
            </a:r>
          </a:p>
          <a:p>
            <a:pPr marL="274320" indent="-274320" fontAlgn="auto">
              <a:spcAft>
                <a:spcPts val="0"/>
              </a:spcAft>
              <a:buClr>
                <a:schemeClr val="accent3"/>
              </a:buClr>
              <a:buFont typeface="Wingdings 2"/>
              <a:buChar char=""/>
              <a:defRPr/>
            </a:pPr>
            <a:r>
              <a:rPr lang="en-US" sz="2900" dirty="0" smtClean="0"/>
              <a:t>Consultation/collaboration with multiple agencies to improve student outcomes</a:t>
            </a:r>
          </a:p>
          <a:p>
            <a:pPr marL="274320" indent="-274320" fontAlgn="auto">
              <a:spcAft>
                <a:spcPts val="0"/>
              </a:spcAft>
              <a:buClr>
                <a:schemeClr val="accent3"/>
              </a:buClr>
              <a:buFont typeface="Wingdings 2"/>
              <a:buChar char=""/>
              <a:defRPr/>
            </a:pPr>
            <a:r>
              <a:rPr lang="en-US" sz="2900" dirty="0" smtClean="0"/>
              <a:t>Crisis support services for districts</a:t>
            </a:r>
          </a:p>
          <a:p>
            <a:pPr marL="274320" indent="-274320" fontAlgn="auto">
              <a:spcAft>
                <a:spcPts val="0"/>
              </a:spcAft>
              <a:buClr>
                <a:schemeClr val="accent3"/>
              </a:buClr>
              <a:buFont typeface="Wingdings 2"/>
              <a:buChar char=""/>
              <a:defRPr/>
            </a:pPr>
            <a:r>
              <a:rPr lang="en-US" sz="2900" dirty="0" smtClean="0"/>
              <a:t>*These services are provided over a large geographical area….</a:t>
            </a:r>
          </a:p>
          <a:p>
            <a:pPr marL="274320" indent="-274320" fontAlgn="auto">
              <a:spcAft>
                <a:spcPts val="0"/>
              </a:spcAft>
              <a:buClr>
                <a:schemeClr val="accent3"/>
              </a:buClr>
              <a:buFont typeface="Wingdings 2"/>
              <a:buChar char=""/>
              <a:defRPr/>
            </a:pPr>
            <a:endParaRPr lang="en-US" sz="2900" dirty="0" smtClean="0"/>
          </a:p>
          <a:p>
            <a:pPr marL="274320" indent="-274320" fontAlgn="auto">
              <a:spcAft>
                <a:spcPts val="0"/>
              </a:spcAft>
              <a:buClr>
                <a:schemeClr val="accent3"/>
              </a:buClr>
              <a:buFont typeface="Wingdings 2"/>
              <a:buChar char=""/>
              <a:defRPr/>
            </a:pPr>
            <a:endParaRPr lang="en-US" dirty="0" smtClean="0"/>
          </a:p>
        </p:txBody>
      </p:sp>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87362"/>
          </a:xfrm>
        </p:spPr>
        <p:txBody>
          <a:bodyPr>
            <a:noAutofit/>
          </a:bodyPr>
          <a:lstStyle/>
          <a:p>
            <a:r>
              <a:rPr lang="en-US" sz="3200" dirty="0" smtClean="0">
                <a:latin typeface="Arial" pitchFamily="34" charset="0"/>
                <a:cs typeface="Arial" pitchFamily="34" charset="0"/>
              </a:rPr>
              <a:t>Roughly the Size of Connecticut.</a:t>
            </a:r>
            <a:endParaRPr lang="en-US" sz="3200" dirty="0">
              <a:latin typeface="Arial" pitchFamily="34" charset="0"/>
              <a:cs typeface="Arial" pitchFamily="34" charset="0"/>
            </a:endParaRPr>
          </a:p>
        </p:txBody>
      </p:sp>
      <p:pic>
        <p:nvPicPr>
          <p:cNvPr id="4" name="Picture 2"/>
          <p:cNvPicPr>
            <a:picLocks noGrp="1" noChangeAspect="1" noChangeArrowheads="1"/>
          </p:cNvPicPr>
          <p:nvPr>
            <p:ph sz="quarter" idx="1"/>
          </p:nvPr>
        </p:nvPicPr>
        <p:blipFill>
          <a:blip r:embed="rId2" cstate="print"/>
          <a:srcRect/>
          <a:stretch>
            <a:fillRect/>
          </a:stretch>
        </p:blipFill>
        <p:spPr bwMode="auto">
          <a:xfrm>
            <a:off x="381000" y="685800"/>
            <a:ext cx="6629400" cy="5889678"/>
          </a:xfrm>
          <a:prstGeom prst="rect">
            <a:avLst/>
          </a:prstGeom>
          <a:noFill/>
          <a:ln w="9525">
            <a:noFill/>
            <a:miter lim="800000"/>
            <a:headEnd/>
            <a:tailEnd/>
          </a:ln>
        </p:spPr>
      </p:pic>
      <p:sp>
        <p:nvSpPr>
          <p:cNvPr id="5" name="TextBox 4"/>
          <p:cNvSpPr txBox="1"/>
          <p:nvPr/>
        </p:nvSpPr>
        <p:spPr>
          <a:xfrm>
            <a:off x="5791200" y="1219200"/>
            <a:ext cx="2971800" cy="707886"/>
          </a:xfrm>
          <a:prstGeom prst="rect">
            <a:avLst/>
          </a:prstGeom>
          <a:noFill/>
        </p:spPr>
        <p:txBody>
          <a:bodyPr wrap="square" rtlCol="0">
            <a:spAutoFit/>
          </a:bodyPr>
          <a:lstStyle/>
          <a:p>
            <a:r>
              <a:rPr lang="en-US" sz="2000" dirty="0" smtClean="0"/>
              <a:t>And includes about 6,500 students, K-12.</a:t>
            </a:r>
            <a:endParaRPr lang="en-US" sz="2000" dirty="0"/>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65924305"/>
              </p:ext>
            </p:extLst>
          </p:nvPr>
        </p:nvGraphicFramePr>
        <p:xfrm>
          <a:off x="1143000" y="914404"/>
          <a:ext cx="7239000" cy="5027806"/>
        </p:xfrm>
        <a:graphic>
          <a:graphicData uri="http://schemas.openxmlformats.org/drawingml/2006/table">
            <a:tbl>
              <a:tblPr firstRow="1" bandRow="1">
                <a:tableStyleId>{68D230F3-CF80-4859-8CE7-A43EE81993B5}</a:tableStyleId>
              </a:tblPr>
              <a:tblGrid>
                <a:gridCol w="3619500"/>
                <a:gridCol w="3619500"/>
              </a:tblGrid>
              <a:tr h="455506">
                <a:tc>
                  <a:txBody>
                    <a:bodyPr/>
                    <a:lstStyle/>
                    <a:p>
                      <a:pPr algn="ctr"/>
                      <a:r>
                        <a:rPr lang="en-US" b="0" dirty="0" smtClean="0"/>
                        <a:t>Albany </a:t>
                      </a:r>
                      <a:endParaRPr lang="en-US" b="0" dirty="0"/>
                    </a:p>
                  </a:txBody>
                  <a:tcPr/>
                </a:tc>
                <a:tc>
                  <a:txBody>
                    <a:bodyPr/>
                    <a:lstStyle/>
                    <a:p>
                      <a:pPr algn="ctr"/>
                      <a:r>
                        <a:rPr lang="en-US" b="0" dirty="0" smtClean="0"/>
                        <a:t>Northeast</a:t>
                      </a:r>
                      <a:r>
                        <a:rPr lang="en-US" b="0" baseline="0" dirty="0" smtClean="0"/>
                        <a:t> Nodaway</a:t>
                      </a:r>
                      <a:endParaRPr lang="en-US" b="0" dirty="0"/>
                    </a:p>
                  </a:txBody>
                  <a:tcPr/>
                </a:tc>
              </a:tr>
              <a:tr h="457230">
                <a:tc>
                  <a:txBody>
                    <a:bodyPr/>
                    <a:lstStyle/>
                    <a:p>
                      <a:pPr algn="ctr"/>
                      <a:r>
                        <a:rPr lang="en-US" dirty="0" smtClean="0"/>
                        <a:t>Avenue City </a:t>
                      </a:r>
                      <a:endParaRPr lang="en-US" dirty="0"/>
                    </a:p>
                  </a:txBody>
                  <a:tcPr/>
                </a:tc>
                <a:tc>
                  <a:txBody>
                    <a:bodyPr/>
                    <a:lstStyle/>
                    <a:p>
                      <a:pPr algn="ctr"/>
                      <a:r>
                        <a:rPr lang="en-US" dirty="0" smtClean="0"/>
                        <a:t>Pattonsburg</a:t>
                      </a:r>
                      <a:endParaRPr lang="en-US" dirty="0"/>
                    </a:p>
                  </a:txBody>
                  <a:tcPr/>
                </a:tc>
              </a:tr>
              <a:tr h="457230">
                <a:tc>
                  <a:txBody>
                    <a:bodyPr/>
                    <a:lstStyle/>
                    <a:p>
                      <a:pPr algn="ctr"/>
                      <a:r>
                        <a:rPr lang="en-US" dirty="0" smtClean="0"/>
                        <a:t>Craig </a:t>
                      </a:r>
                      <a:endParaRPr lang="en-US" dirty="0"/>
                    </a:p>
                  </a:txBody>
                  <a:tcPr/>
                </a:tc>
                <a:tc>
                  <a:txBody>
                    <a:bodyPr/>
                    <a:lstStyle/>
                    <a:p>
                      <a:pPr algn="ctr"/>
                      <a:r>
                        <a:rPr lang="en-US" dirty="0" smtClean="0"/>
                        <a:t>Rock Port</a:t>
                      </a:r>
                      <a:endParaRPr lang="en-US" dirty="0"/>
                    </a:p>
                  </a:txBody>
                  <a:tcPr/>
                </a:tc>
              </a:tr>
              <a:tr h="457230">
                <a:tc>
                  <a:txBody>
                    <a:bodyPr/>
                    <a:lstStyle/>
                    <a:p>
                      <a:pPr algn="ctr"/>
                      <a:r>
                        <a:rPr lang="en-US" dirty="0" smtClean="0"/>
                        <a:t>Fairfax </a:t>
                      </a:r>
                      <a:endParaRPr lang="en-US" dirty="0"/>
                    </a:p>
                  </a:txBody>
                  <a:tcPr/>
                </a:tc>
                <a:tc>
                  <a:txBody>
                    <a:bodyPr/>
                    <a:lstStyle/>
                    <a:p>
                      <a:pPr algn="ctr"/>
                      <a:r>
                        <a:rPr lang="en-US" dirty="0" smtClean="0"/>
                        <a:t>South Holt</a:t>
                      </a:r>
                      <a:endParaRPr lang="en-US" dirty="0"/>
                    </a:p>
                  </a:txBody>
                  <a:tcPr/>
                </a:tc>
              </a:tr>
              <a:tr h="457230">
                <a:tc>
                  <a:txBody>
                    <a:bodyPr/>
                    <a:lstStyle/>
                    <a:p>
                      <a:pPr algn="ctr"/>
                      <a:r>
                        <a:rPr lang="en-US" dirty="0" smtClean="0"/>
                        <a:t>Jefferson</a:t>
                      </a:r>
                      <a:r>
                        <a:rPr lang="en-US" baseline="0" dirty="0" smtClean="0"/>
                        <a:t> </a:t>
                      </a:r>
                      <a:endParaRPr lang="en-US" dirty="0"/>
                    </a:p>
                  </a:txBody>
                  <a:tcPr/>
                </a:tc>
                <a:tc>
                  <a:txBody>
                    <a:bodyPr/>
                    <a:lstStyle/>
                    <a:p>
                      <a:pPr algn="ctr"/>
                      <a:r>
                        <a:rPr lang="en-US" dirty="0" smtClean="0">
                          <a:solidFill>
                            <a:srgbClr val="FF0000"/>
                          </a:solidFill>
                        </a:rPr>
                        <a:t>South Nodaway</a:t>
                      </a:r>
                      <a:endParaRPr lang="en-US" dirty="0">
                        <a:solidFill>
                          <a:srgbClr val="FF0000"/>
                        </a:solidFill>
                      </a:endParaRPr>
                    </a:p>
                  </a:txBody>
                  <a:tcPr/>
                </a:tc>
              </a:tr>
              <a:tr h="457230">
                <a:tc>
                  <a:txBody>
                    <a:bodyPr/>
                    <a:lstStyle/>
                    <a:p>
                      <a:pPr algn="ctr"/>
                      <a:r>
                        <a:rPr lang="en-US" dirty="0" smtClean="0"/>
                        <a:t>King City</a:t>
                      </a:r>
                      <a:r>
                        <a:rPr lang="en-US" baseline="0" dirty="0" smtClean="0"/>
                        <a:t> </a:t>
                      </a:r>
                      <a:endParaRPr lang="en-US" dirty="0"/>
                    </a:p>
                  </a:txBody>
                  <a:tcPr/>
                </a:tc>
                <a:tc>
                  <a:txBody>
                    <a:bodyPr/>
                    <a:lstStyle/>
                    <a:p>
                      <a:pPr algn="ctr"/>
                      <a:r>
                        <a:rPr lang="en-US" dirty="0" smtClean="0"/>
                        <a:t>Stanberry</a:t>
                      </a:r>
                      <a:endParaRPr lang="en-US" dirty="0"/>
                    </a:p>
                  </a:txBody>
                  <a:tcPr/>
                </a:tc>
              </a:tr>
              <a:tr h="457230">
                <a:tc>
                  <a:txBody>
                    <a:bodyPr/>
                    <a:lstStyle/>
                    <a:p>
                      <a:pPr algn="ctr"/>
                      <a:r>
                        <a:rPr lang="en-US" dirty="0" smtClean="0"/>
                        <a:t>Maryville* </a:t>
                      </a:r>
                      <a:endParaRPr lang="en-US" dirty="0"/>
                    </a:p>
                  </a:txBody>
                  <a:tcPr/>
                </a:tc>
                <a:tc>
                  <a:txBody>
                    <a:bodyPr/>
                    <a:lstStyle/>
                    <a:p>
                      <a:pPr algn="ctr"/>
                      <a:r>
                        <a:rPr lang="en-US" dirty="0" smtClean="0"/>
                        <a:t>Tarkio</a:t>
                      </a:r>
                      <a:endParaRPr lang="en-US" dirty="0"/>
                    </a:p>
                  </a:txBody>
                  <a:tcPr/>
                </a:tc>
              </a:tr>
              <a:tr h="457230">
                <a:tc>
                  <a:txBody>
                    <a:bodyPr/>
                    <a:lstStyle/>
                    <a:p>
                      <a:pPr algn="ctr"/>
                      <a:r>
                        <a:rPr lang="en-US" dirty="0" smtClean="0"/>
                        <a:t>Mound City </a:t>
                      </a:r>
                      <a:endParaRPr lang="en-US" dirty="0"/>
                    </a:p>
                  </a:txBody>
                  <a:tcPr/>
                </a:tc>
                <a:tc>
                  <a:txBody>
                    <a:bodyPr/>
                    <a:lstStyle/>
                    <a:p>
                      <a:pPr algn="ctr"/>
                      <a:r>
                        <a:rPr lang="en-US" dirty="0" smtClean="0">
                          <a:solidFill>
                            <a:srgbClr val="FF0000"/>
                          </a:solidFill>
                        </a:rPr>
                        <a:t>Union Star</a:t>
                      </a:r>
                      <a:endParaRPr lang="en-US" dirty="0">
                        <a:solidFill>
                          <a:srgbClr val="FF0000"/>
                        </a:solidFill>
                      </a:endParaRPr>
                    </a:p>
                  </a:txBody>
                  <a:tcPr/>
                </a:tc>
              </a:tr>
              <a:tr h="457230">
                <a:tc>
                  <a:txBody>
                    <a:bodyPr/>
                    <a:lstStyle/>
                    <a:p>
                      <a:pPr algn="ctr"/>
                      <a:r>
                        <a:rPr lang="en-US" dirty="0" smtClean="0"/>
                        <a:t>Nodaway-</a:t>
                      </a:r>
                      <a:r>
                        <a:rPr lang="en-US" baseline="0" dirty="0" smtClean="0"/>
                        <a:t> Holt </a:t>
                      </a:r>
                      <a:endParaRPr lang="en-US" dirty="0"/>
                    </a:p>
                  </a:txBody>
                  <a:tcPr/>
                </a:tc>
                <a:tc>
                  <a:txBody>
                    <a:bodyPr/>
                    <a:lstStyle/>
                    <a:p>
                      <a:pPr algn="ctr"/>
                      <a:r>
                        <a:rPr lang="en-US" dirty="0" smtClean="0"/>
                        <a:t>West Nodaway</a:t>
                      </a:r>
                      <a:endParaRPr lang="en-US" dirty="0"/>
                    </a:p>
                  </a:txBody>
                  <a:tcPr/>
                </a:tc>
              </a:tr>
              <a:tr h="457230">
                <a:tc>
                  <a:txBody>
                    <a:bodyPr/>
                    <a:lstStyle/>
                    <a:p>
                      <a:pPr algn="ctr"/>
                      <a:r>
                        <a:rPr lang="en-US" dirty="0" smtClean="0">
                          <a:solidFill>
                            <a:srgbClr val="FF0000"/>
                          </a:solidFill>
                        </a:rPr>
                        <a:t>North Andrew</a:t>
                      </a:r>
                      <a:r>
                        <a:rPr lang="en-US" baseline="0" dirty="0" smtClean="0">
                          <a:solidFill>
                            <a:srgbClr val="FF0000"/>
                          </a:solidFill>
                        </a:rPr>
                        <a:t> </a:t>
                      </a:r>
                      <a:endParaRPr lang="en-US" dirty="0">
                        <a:solidFill>
                          <a:srgbClr val="FF0000"/>
                        </a:solidFill>
                      </a:endParaRPr>
                    </a:p>
                  </a:txBody>
                  <a:tcPr/>
                </a:tc>
                <a:tc>
                  <a:txBody>
                    <a:bodyPr/>
                    <a:lstStyle/>
                    <a:p>
                      <a:pPr algn="ctr"/>
                      <a:r>
                        <a:rPr lang="en-US" dirty="0" smtClean="0"/>
                        <a:t>Worth County</a:t>
                      </a:r>
                      <a:endParaRPr lang="en-US" dirty="0"/>
                    </a:p>
                  </a:txBody>
                  <a:tcPr/>
                </a:tc>
              </a:tr>
              <a:tr h="457230">
                <a:tc>
                  <a:txBody>
                    <a:bodyPr/>
                    <a:lstStyle/>
                    <a:p>
                      <a:pPr algn="ctr"/>
                      <a:r>
                        <a:rPr lang="en-US" dirty="0" smtClean="0"/>
                        <a:t>North Nodaway</a:t>
                      </a:r>
                      <a:r>
                        <a:rPr lang="en-US" baseline="0" dirty="0" smtClean="0"/>
                        <a:t> </a:t>
                      </a:r>
                      <a:endParaRPr lang="en-US" dirty="0"/>
                    </a:p>
                  </a:txBody>
                  <a:tcPr/>
                </a:tc>
                <a:tc>
                  <a:txBody>
                    <a:bodyPr/>
                    <a:lstStyle/>
                    <a:p>
                      <a:pPr algn="ctr"/>
                      <a:r>
                        <a:rPr lang="en-US" sz="1400" dirty="0" smtClean="0"/>
                        <a:t>*Fiscal Agent District</a:t>
                      </a:r>
                      <a:endParaRPr lang="en-US" sz="1400" dirty="0"/>
                    </a:p>
                  </a:txBody>
                  <a:tcPr/>
                </a:tc>
              </a:tr>
            </a:tbl>
          </a:graphicData>
        </a:graphic>
      </p:graphicFrame>
      <p:sp>
        <p:nvSpPr>
          <p:cNvPr id="5148" name="TextBox 2"/>
          <p:cNvSpPr txBox="1">
            <a:spLocks noChangeArrowheads="1"/>
          </p:cNvSpPr>
          <p:nvPr/>
        </p:nvSpPr>
        <p:spPr bwMode="auto">
          <a:xfrm>
            <a:off x="1066800" y="152400"/>
            <a:ext cx="7543800" cy="646331"/>
          </a:xfrm>
          <a:prstGeom prst="rect">
            <a:avLst/>
          </a:prstGeom>
          <a:noFill/>
          <a:ln w="9525">
            <a:noFill/>
            <a:miter lim="800000"/>
            <a:headEnd/>
            <a:tailEnd/>
          </a:ln>
        </p:spPr>
        <p:txBody>
          <a:bodyPr wrap="square">
            <a:spAutoFit/>
          </a:bodyPr>
          <a:lstStyle/>
          <a:p>
            <a:r>
              <a:rPr lang="en-US" sz="3600" dirty="0"/>
              <a:t>ACES Cooperating School Districts</a:t>
            </a:r>
          </a:p>
        </p:txBody>
      </p:sp>
      <p:sp>
        <p:nvSpPr>
          <p:cNvPr id="5149" name="TextBox 3"/>
          <p:cNvSpPr txBox="1">
            <a:spLocks noChangeArrowheads="1"/>
          </p:cNvSpPr>
          <p:nvPr/>
        </p:nvSpPr>
        <p:spPr bwMode="auto">
          <a:xfrm>
            <a:off x="4953000" y="6096000"/>
            <a:ext cx="3429000" cy="584200"/>
          </a:xfrm>
          <a:prstGeom prst="rect">
            <a:avLst/>
          </a:prstGeom>
          <a:noFill/>
          <a:ln w="9525">
            <a:noFill/>
            <a:miter lim="800000"/>
            <a:headEnd/>
            <a:tailEnd/>
          </a:ln>
        </p:spPr>
        <p:txBody>
          <a:bodyPr>
            <a:spAutoFit/>
          </a:bodyPr>
          <a:lstStyle/>
          <a:p>
            <a:r>
              <a:rPr lang="en-US" sz="1600" dirty="0"/>
              <a:t>Districts range in size from </a:t>
            </a:r>
            <a:r>
              <a:rPr lang="en-US" sz="1600" dirty="0" smtClean="0"/>
              <a:t>67 </a:t>
            </a:r>
            <a:r>
              <a:rPr lang="en-US" sz="1600" dirty="0"/>
              <a:t>students to </a:t>
            </a:r>
            <a:r>
              <a:rPr lang="en-US" sz="1600" dirty="0" smtClean="0"/>
              <a:t>1,400 </a:t>
            </a:r>
            <a:r>
              <a:rPr lang="en-US" sz="1600" dirty="0"/>
              <a:t>students K-12 </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8507</TotalTime>
  <Words>1737</Words>
  <Application>Microsoft Office PowerPoint</Application>
  <PresentationFormat>On-screen Show (4:3)</PresentationFormat>
  <Paragraphs>395</Paragraphs>
  <Slides>45</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45</vt:i4>
      </vt:variant>
    </vt:vector>
  </HeadingPairs>
  <TitlesOfParts>
    <vt:vector size="48" baseType="lpstr">
      <vt:lpstr>Oriel</vt:lpstr>
      <vt:lpstr>Worksheet</vt:lpstr>
      <vt:lpstr>Document</vt:lpstr>
      <vt:lpstr>PowerPoint Presentation</vt:lpstr>
      <vt:lpstr>Presenters….</vt:lpstr>
      <vt:lpstr>Get to Know</vt:lpstr>
      <vt:lpstr>Maryville school district</vt:lpstr>
      <vt:lpstr>The Learning Center</vt:lpstr>
      <vt:lpstr>What exactly is ACES?</vt:lpstr>
      <vt:lpstr>Current ACES Services</vt:lpstr>
      <vt:lpstr>Roughly the Size of Connecticut.</vt:lpstr>
      <vt:lpstr>PowerPoint Presentation</vt:lpstr>
      <vt:lpstr>PowerPoint Presentation</vt:lpstr>
      <vt:lpstr>PowerPoint Presentation</vt:lpstr>
      <vt:lpstr>Services Available to Member Districts</vt:lpstr>
      <vt:lpstr>Research Based and/or Effective Programs that can be Utilized in Schools</vt:lpstr>
      <vt:lpstr>VIDEO</vt:lpstr>
      <vt:lpstr>School Based Mental Health Service Access</vt:lpstr>
      <vt:lpstr>Data Collection and Why?</vt:lpstr>
      <vt:lpstr>ABC chart</vt:lpstr>
      <vt:lpstr>Data Collection Chart</vt:lpstr>
      <vt:lpstr>Monthly Calendar</vt:lpstr>
      <vt:lpstr>School based intervention team  meeting (SBIT)</vt:lpstr>
      <vt:lpstr>SBIT Forms</vt:lpstr>
      <vt:lpstr>PowerPoint Presentation</vt:lpstr>
      <vt:lpstr>PowerPoint Presentation</vt:lpstr>
      <vt:lpstr>PowerPoint Presentation</vt:lpstr>
      <vt:lpstr>Follow Up</vt:lpstr>
      <vt:lpstr>Tier 3-SBMH Team Meeting</vt:lpstr>
      <vt:lpstr>BREAK</vt:lpstr>
      <vt:lpstr>PowerPoint Presentation</vt:lpstr>
      <vt:lpstr>Behavior systems  </vt:lpstr>
      <vt:lpstr>Behavior charts</vt:lpstr>
      <vt:lpstr>PowerPoint Presentation</vt:lpstr>
      <vt:lpstr>TLC’s Star Chart-Elementary</vt:lpstr>
      <vt:lpstr>TLC’s Star Chart-Middle School</vt:lpstr>
      <vt:lpstr>POSSIBLE REWARDS</vt:lpstr>
      <vt:lpstr>External supports</vt:lpstr>
      <vt:lpstr>Time with people</vt:lpstr>
      <vt:lpstr>Preventative interventions</vt:lpstr>
      <vt:lpstr>Altering classroom work</vt:lpstr>
      <vt:lpstr>Social Thinking</vt:lpstr>
      <vt:lpstr>Sensory</vt:lpstr>
      <vt:lpstr>Miscellaneous</vt:lpstr>
      <vt:lpstr>Time out Room</vt:lpstr>
      <vt:lpstr>Resources</vt:lpstr>
      <vt:lpstr>Rewards/Incentives</vt:lpstr>
      <vt:lpstr>PowerPoint Presentation</vt:lpstr>
    </vt:vector>
  </TitlesOfParts>
  <Company>ACES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ACES</dc:title>
  <dc:creator>Debbie From</dc:creator>
  <cp:lastModifiedBy>Lisa Christmas</cp:lastModifiedBy>
  <cp:revision>442</cp:revision>
  <cp:lastPrinted>2015-10-12T17:49:06Z</cp:lastPrinted>
  <dcterms:created xsi:type="dcterms:W3CDTF">2007-11-05T00:09:48Z</dcterms:created>
  <dcterms:modified xsi:type="dcterms:W3CDTF">2015-10-12T19:23:44Z</dcterms:modified>
</cp:coreProperties>
</file>